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3"/>
  </p:notesMasterIdLst>
  <p:sldIdLst>
    <p:sldId id="256" r:id="rId2"/>
    <p:sldId id="257" r:id="rId3"/>
    <p:sldId id="259" r:id="rId4"/>
    <p:sldId id="260" r:id="rId5"/>
    <p:sldId id="261" r:id="rId6"/>
    <p:sldId id="262" r:id="rId7"/>
    <p:sldId id="263" r:id="rId8"/>
    <p:sldId id="264" r:id="rId9"/>
    <p:sldId id="270" r:id="rId10"/>
    <p:sldId id="271" r:id="rId11"/>
    <p:sldId id="265" r:id="rId12"/>
    <p:sldId id="269" r:id="rId13"/>
    <p:sldId id="268" r:id="rId14"/>
    <p:sldId id="272" r:id="rId15"/>
    <p:sldId id="276" r:id="rId16"/>
    <p:sldId id="273" r:id="rId17"/>
    <p:sldId id="275" r:id="rId18"/>
    <p:sldId id="278" r:id="rId19"/>
    <p:sldId id="280" r:id="rId20"/>
    <p:sldId id="277" r:id="rId21"/>
    <p:sldId id="281" r:id="rId22"/>
    <p:sldId id="279" r:id="rId23"/>
    <p:sldId id="282" r:id="rId24"/>
    <p:sldId id="283" r:id="rId25"/>
    <p:sldId id="284" r:id="rId26"/>
    <p:sldId id="285" r:id="rId27"/>
    <p:sldId id="286" r:id="rId28"/>
    <p:sldId id="290" r:id="rId29"/>
    <p:sldId id="294" r:id="rId30"/>
    <p:sldId id="295" r:id="rId31"/>
    <p:sldId id="296" r:id="rId32"/>
    <p:sldId id="297" r:id="rId33"/>
    <p:sldId id="298" r:id="rId34"/>
    <p:sldId id="299" r:id="rId35"/>
    <p:sldId id="287" r:id="rId36"/>
    <p:sldId id="321" r:id="rId37"/>
    <p:sldId id="322" r:id="rId38"/>
    <p:sldId id="323" r:id="rId39"/>
    <p:sldId id="320" r:id="rId40"/>
    <p:sldId id="300" r:id="rId41"/>
    <p:sldId id="318" r:id="rId42"/>
    <p:sldId id="301" r:id="rId43"/>
    <p:sldId id="293" r:id="rId44"/>
    <p:sldId id="288" r:id="rId45"/>
    <p:sldId id="305" r:id="rId46"/>
    <p:sldId id="303" r:id="rId47"/>
    <p:sldId id="317" r:id="rId48"/>
    <p:sldId id="304" r:id="rId49"/>
    <p:sldId id="319" r:id="rId50"/>
    <p:sldId id="302" r:id="rId51"/>
    <p:sldId id="306" r:id="rId52"/>
    <p:sldId id="307" r:id="rId53"/>
    <p:sldId id="308" r:id="rId54"/>
    <p:sldId id="309" r:id="rId55"/>
    <p:sldId id="316" r:id="rId56"/>
    <p:sldId id="310" r:id="rId57"/>
    <p:sldId id="311" r:id="rId58"/>
    <p:sldId id="312" r:id="rId59"/>
    <p:sldId id="313" r:id="rId60"/>
    <p:sldId id="314" r:id="rId61"/>
    <p:sldId id="315" r:id="rId62"/>
  </p:sldIdLst>
  <p:sldSz cx="12192000" cy="6858000"/>
  <p:notesSz cx="6858000" cy="9144000"/>
  <p:embeddedFontLst>
    <p:embeddedFont>
      <p:font typeface="Calibri" panose="020F0502020204030204" pitchFamily="34" charset="0"/>
      <p:regular r:id="rId64"/>
      <p:bold r:id="rId65"/>
      <p:italic r:id="rId66"/>
      <p:boldItalic r:id="rId67"/>
    </p:embeddedFont>
    <p:embeddedFont>
      <p:font typeface="Helvetica Neue" panose="02000503000000020004"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2" roundtripDataSignature="AMtx7mj0UvRRIikpRDzqAhXnN3rb3KJ6f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216"/>
    <p:restoredTop sz="95772"/>
  </p:normalViewPr>
  <p:slideViewPr>
    <p:cSldViewPr snapToGrid="0">
      <p:cViewPr varScale="1">
        <p:scale>
          <a:sx n="129" d="100"/>
          <a:sy n="129" d="100"/>
        </p:scale>
        <p:origin x="240" y="90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ru-R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8_Пользовательский макет">
  <p:cSld name="18_Пользовательский макет">
    <p:spTree>
      <p:nvGrpSpPr>
        <p:cNvPr id="1" name="Shape 15"/>
        <p:cNvGrpSpPr/>
        <p:nvPr/>
      </p:nvGrpSpPr>
      <p:grpSpPr>
        <a:xfrm>
          <a:off x="0" y="0"/>
          <a:ext cx="0" cy="0"/>
          <a:chOff x="0" y="0"/>
          <a:chExt cx="0" cy="0"/>
        </a:xfrm>
      </p:grpSpPr>
      <p:sp>
        <p:nvSpPr>
          <p:cNvPr id="16" name="Google Shape;16;p12"/>
          <p:cNvSpPr txBox="1">
            <a:spLocks noGrp="1"/>
          </p:cNvSpPr>
          <p:nvPr>
            <p:ph type="body" idx="1"/>
          </p:nvPr>
        </p:nvSpPr>
        <p:spPr>
          <a:xfrm>
            <a:off x="418772" y="2464714"/>
            <a:ext cx="5677227" cy="738495"/>
          </a:xfrm>
          <a:prstGeom prst="rect">
            <a:avLst/>
          </a:prstGeom>
          <a:noFill/>
          <a:ln>
            <a:noFill/>
          </a:ln>
        </p:spPr>
        <p:txBody>
          <a:bodyPr spcFirstLastPara="1" wrap="square" lIns="91425" tIns="45700" rIns="91425" bIns="45700" anchor="ctr" anchorCtr="0">
            <a:normAutofit/>
          </a:bodyPr>
          <a:lstStyle>
            <a:lvl1pPr marL="457200" marR="0" lvl="0" indent="-228600" algn="l">
              <a:lnSpc>
                <a:spcPct val="100000"/>
              </a:lnSpc>
              <a:spcBef>
                <a:spcPts val="70"/>
              </a:spcBef>
              <a:spcAft>
                <a:spcPts val="0"/>
              </a:spcAft>
              <a:buClr>
                <a:schemeClr val="dk1"/>
              </a:buClr>
              <a:buSzPts val="2800"/>
              <a:buFont typeface="Arial"/>
              <a:buNone/>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 name="Google Shape;17;p12"/>
          <p:cNvSpPr txBox="1">
            <a:spLocks noGrp="1"/>
          </p:cNvSpPr>
          <p:nvPr>
            <p:ph type="body" idx="2"/>
          </p:nvPr>
        </p:nvSpPr>
        <p:spPr>
          <a:xfrm>
            <a:off x="418772" y="3424909"/>
            <a:ext cx="5677227" cy="387518"/>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1696"/>
              <a:buNone/>
              <a:defRPr sz="1695"/>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2"/>
          <p:cNvSpPr txBox="1">
            <a:spLocks noGrp="1"/>
          </p:cNvSpPr>
          <p:nvPr>
            <p:ph type="body" idx="3"/>
          </p:nvPr>
        </p:nvSpPr>
        <p:spPr>
          <a:xfrm>
            <a:off x="10869916" y="6313456"/>
            <a:ext cx="903311" cy="232703"/>
          </a:xfrm>
          <a:prstGeom prst="rect">
            <a:avLst/>
          </a:prstGeom>
          <a:noFill/>
          <a:ln>
            <a:noFill/>
          </a:ln>
        </p:spPr>
        <p:txBody>
          <a:bodyPr spcFirstLastPara="1" wrap="square" lIns="91425" tIns="45700" rIns="91425" bIns="45700" anchor="t" anchorCtr="0">
            <a:normAutofit/>
          </a:bodyPr>
          <a:lstStyle>
            <a:lvl1pPr marL="457200" marR="0" lvl="0" indent="-228600" algn="l">
              <a:lnSpc>
                <a:spcPct val="105777"/>
              </a:lnSpc>
              <a:spcBef>
                <a:spcPts val="0"/>
              </a:spcBef>
              <a:spcAft>
                <a:spcPts val="0"/>
              </a:spcAft>
              <a:buClr>
                <a:schemeClr val="dk1"/>
              </a:buClr>
              <a:buSzPts val="1454"/>
              <a:buFont typeface="Calibri"/>
              <a:buNone/>
              <a:defRPr sz="1454">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2"/>
          <p:cNvSpPr/>
          <p:nvPr/>
        </p:nvSpPr>
        <p:spPr>
          <a:xfrm>
            <a:off x="9346655" y="0"/>
            <a:ext cx="2846497" cy="6858000"/>
          </a:xfrm>
          <a:prstGeom prst="rect">
            <a:avLst/>
          </a:prstGeom>
          <a:solidFill>
            <a:srgbClr val="FFE139"/>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937" b="0" i="0" u="none" strike="noStrike" cap="none">
              <a:solidFill>
                <a:srgbClr val="FFFFFF"/>
              </a:solidFill>
              <a:latin typeface="Helvetica Neue"/>
              <a:ea typeface="Helvetica Neue"/>
              <a:cs typeface="Helvetica Neue"/>
              <a:sym typeface="Helvetica Neue"/>
            </a:endParaRPr>
          </a:p>
        </p:txBody>
      </p:sp>
      <p:cxnSp>
        <p:nvCxnSpPr>
          <p:cNvPr id="20" name="Google Shape;20;p12"/>
          <p:cNvCxnSpPr/>
          <p:nvPr/>
        </p:nvCxnSpPr>
        <p:spPr>
          <a:xfrm>
            <a:off x="500027" y="6069659"/>
            <a:ext cx="7746842" cy="1"/>
          </a:xfrm>
          <a:prstGeom prst="straightConnector1">
            <a:avLst/>
          </a:prstGeom>
          <a:noFill/>
          <a:ln w="25400" cap="flat" cmpd="sng">
            <a:solidFill>
              <a:srgbClr val="D5D5D5"/>
            </a:solidFill>
            <a:prstDash val="solid"/>
            <a:miter lim="4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103"/>
        <p:cNvGrpSpPr/>
        <p:nvPr/>
      </p:nvGrpSpPr>
      <p:grpSpPr>
        <a:xfrm>
          <a:off x="0" y="0"/>
          <a:ext cx="0" cy="0"/>
          <a:chOff x="0" y="0"/>
          <a:chExt cx="0" cy="0"/>
        </a:xfrm>
      </p:grpSpPr>
      <p:sp>
        <p:nvSpPr>
          <p:cNvPr id="104" name="Google Shape;104;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22"/>
          <p:cNvSpPr>
            <a:spLocks noGrp="1"/>
          </p:cNvSpPr>
          <p:nvPr>
            <p:ph type="pic" idx="2"/>
          </p:nvPr>
        </p:nvSpPr>
        <p:spPr>
          <a:xfrm>
            <a:off x="5183188" y="987425"/>
            <a:ext cx="6172200" cy="4873625"/>
          </a:xfrm>
          <a:prstGeom prst="rect">
            <a:avLst/>
          </a:prstGeom>
          <a:noFill/>
          <a:ln>
            <a:noFill/>
          </a:ln>
        </p:spPr>
      </p:sp>
      <p:sp>
        <p:nvSpPr>
          <p:cNvPr id="106" name="Google Shape;106;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7" name="Google Shape;10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116"/>
        <p:cNvGrpSpPr/>
        <p:nvPr/>
      </p:nvGrpSpPr>
      <p:grpSpPr>
        <a:xfrm>
          <a:off x="0" y="0"/>
          <a:ext cx="0" cy="0"/>
          <a:chOff x="0" y="0"/>
          <a:chExt cx="0" cy="0"/>
        </a:xfrm>
      </p:grpSpPr>
      <p:sp>
        <p:nvSpPr>
          <p:cNvPr id="117" name="Google Shape;117;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Заголовок и объект">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extLst>
      <p:ext uri="{BB962C8B-B14F-4D97-AF65-F5344CB8AC3E}">
        <p14:creationId xmlns:p14="http://schemas.microsoft.com/office/powerpoint/2010/main" val="2700919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4_Пользовательский макет">
  <p:cSld name="24_Пользовательский макет">
    <p:bg>
      <p:bgPr>
        <a:solidFill>
          <a:srgbClr val="F9F9F9"/>
        </a:solidFill>
        <a:effectLst/>
      </p:bgPr>
    </p:bg>
    <p:spTree>
      <p:nvGrpSpPr>
        <p:cNvPr id="1" name="Shape 21"/>
        <p:cNvGrpSpPr/>
        <p:nvPr/>
      </p:nvGrpSpPr>
      <p:grpSpPr>
        <a:xfrm>
          <a:off x="0" y="0"/>
          <a:ext cx="0" cy="0"/>
          <a:chOff x="0" y="0"/>
          <a:chExt cx="0" cy="0"/>
        </a:xfrm>
      </p:grpSpPr>
      <p:sp>
        <p:nvSpPr>
          <p:cNvPr id="22" name="Google Shape;22;p13"/>
          <p:cNvSpPr/>
          <p:nvPr/>
        </p:nvSpPr>
        <p:spPr>
          <a:xfrm>
            <a:off x="2907396" y="1712457"/>
            <a:ext cx="1963951" cy="1641540"/>
          </a:xfrm>
          <a:custGeom>
            <a:avLst/>
            <a:gdLst/>
            <a:ahLst/>
            <a:cxnLst/>
            <a:rect l="l" t="t" r="r" b="b"/>
            <a:pathLst>
              <a:path w="3242309" h="6584315" extrusionOk="0">
                <a:moveTo>
                  <a:pt x="3241786" y="0"/>
                </a:moveTo>
                <a:lnTo>
                  <a:pt x="0" y="0"/>
                </a:lnTo>
                <a:lnTo>
                  <a:pt x="0" y="6584092"/>
                </a:lnTo>
                <a:lnTo>
                  <a:pt x="3241786" y="6584092"/>
                </a:lnTo>
                <a:lnTo>
                  <a:pt x="3241786" y="0"/>
                </a:lnTo>
                <a:close/>
              </a:path>
            </a:pathLst>
          </a:custGeom>
          <a:solidFill>
            <a:schemeClr val="l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90">
              <a:solidFill>
                <a:schemeClr val="dk1"/>
              </a:solidFill>
              <a:latin typeface="Calibri"/>
              <a:ea typeface="Calibri"/>
              <a:cs typeface="Calibri"/>
              <a:sym typeface="Calibri"/>
            </a:endParaRPr>
          </a:p>
        </p:txBody>
      </p:sp>
      <p:sp>
        <p:nvSpPr>
          <p:cNvPr id="23" name="Google Shape;23;p13"/>
          <p:cNvSpPr/>
          <p:nvPr/>
        </p:nvSpPr>
        <p:spPr>
          <a:xfrm>
            <a:off x="7367433" y="1712457"/>
            <a:ext cx="1963951" cy="1641540"/>
          </a:xfrm>
          <a:custGeom>
            <a:avLst/>
            <a:gdLst/>
            <a:ahLst/>
            <a:cxnLst/>
            <a:rect l="l" t="t" r="r" b="b"/>
            <a:pathLst>
              <a:path w="3242309" h="6584315" extrusionOk="0">
                <a:moveTo>
                  <a:pt x="3241786" y="0"/>
                </a:moveTo>
                <a:lnTo>
                  <a:pt x="0" y="0"/>
                </a:lnTo>
                <a:lnTo>
                  <a:pt x="0" y="6584092"/>
                </a:lnTo>
                <a:lnTo>
                  <a:pt x="3241786" y="6584092"/>
                </a:lnTo>
                <a:lnTo>
                  <a:pt x="324178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90">
              <a:solidFill>
                <a:schemeClr val="dk1"/>
              </a:solidFill>
              <a:latin typeface="Calibri"/>
              <a:ea typeface="Calibri"/>
              <a:cs typeface="Calibri"/>
              <a:sym typeface="Calibri"/>
            </a:endParaRPr>
          </a:p>
        </p:txBody>
      </p:sp>
      <p:sp>
        <p:nvSpPr>
          <p:cNvPr id="24" name="Google Shape;24;p13"/>
          <p:cNvSpPr/>
          <p:nvPr/>
        </p:nvSpPr>
        <p:spPr>
          <a:xfrm>
            <a:off x="9559397" y="1712457"/>
            <a:ext cx="1963951" cy="1641540"/>
          </a:xfrm>
          <a:custGeom>
            <a:avLst/>
            <a:gdLst/>
            <a:ahLst/>
            <a:cxnLst/>
            <a:rect l="l" t="t" r="r" b="b"/>
            <a:pathLst>
              <a:path w="3242309" h="6584315" extrusionOk="0">
                <a:moveTo>
                  <a:pt x="3241786" y="0"/>
                </a:moveTo>
                <a:lnTo>
                  <a:pt x="0" y="0"/>
                </a:lnTo>
                <a:lnTo>
                  <a:pt x="0" y="6584092"/>
                </a:lnTo>
                <a:lnTo>
                  <a:pt x="3241786" y="6584092"/>
                </a:lnTo>
                <a:lnTo>
                  <a:pt x="324178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90">
              <a:solidFill>
                <a:schemeClr val="dk1"/>
              </a:solidFill>
              <a:latin typeface="Calibri"/>
              <a:ea typeface="Calibri"/>
              <a:cs typeface="Calibri"/>
              <a:sym typeface="Calibri"/>
            </a:endParaRPr>
          </a:p>
        </p:txBody>
      </p:sp>
      <p:sp>
        <p:nvSpPr>
          <p:cNvPr id="25" name="Google Shape;25;p13"/>
          <p:cNvSpPr/>
          <p:nvPr/>
        </p:nvSpPr>
        <p:spPr>
          <a:xfrm>
            <a:off x="639323" y="1712457"/>
            <a:ext cx="1963951" cy="1641540"/>
          </a:xfrm>
          <a:custGeom>
            <a:avLst/>
            <a:gdLst/>
            <a:ahLst/>
            <a:cxnLst/>
            <a:rect l="l" t="t" r="r" b="b"/>
            <a:pathLst>
              <a:path w="3242310" h="6584315" extrusionOk="0">
                <a:moveTo>
                  <a:pt x="3241786" y="0"/>
                </a:moveTo>
                <a:lnTo>
                  <a:pt x="0" y="0"/>
                </a:lnTo>
                <a:lnTo>
                  <a:pt x="0" y="6584092"/>
                </a:lnTo>
                <a:lnTo>
                  <a:pt x="3241786" y="6584092"/>
                </a:lnTo>
                <a:lnTo>
                  <a:pt x="324178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90">
              <a:solidFill>
                <a:schemeClr val="dk1"/>
              </a:solidFill>
              <a:latin typeface="Calibri"/>
              <a:ea typeface="Calibri"/>
              <a:cs typeface="Calibri"/>
              <a:sym typeface="Calibri"/>
            </a:endParaRPr>
          </a:p>
        </p:txBody>
      </p:sp>
      <p:sp>
        <p:nvSpPr>
          <p:cNvPr id="26" name="Google Shape;26;p13"/>
          <p:cNvSpPr/>
          <p:nvPr/>
        </p:nvSpPr>
        <p:spPr>
          <a:xfrm>
            <a:off x="5136285" y="1712457"/>
            <a:ext cx="1963951" cy="1641540"/>
          </a:xfrm>
          <a:custGeom>
            <a:avLst/>
            <a:gdLst/>
            <a:ahLst/>
            <a:cxnLst/>
            <a:rect l="l" t="t" r="r" b="b"/>
            <a:pathLst>
              <a:path w="3242309" h="6584315" extrusionOk="0">
                <a:moveTo>
                  <a:pt x="3241786" y="0"/>
                </a:moveTo>
                <a:lnTo>
                  <a:pt x="0" y="0"/>
                </a:lnTo>
                <a:lnTo>
                  <a:pt x="0" y="6584092"/>
                </a:lnTo>
                <a:lnTo>
                  <a:pt x="3241786" y="6584092"/>
                </a:lnTo>
                <a:lnTo>
                  <a:pt x="324178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90">
              <a:solidFill>
                <a:schemeClr val="dk1"/>
              </a:solidFill>
              <a:latin typeface="Calibri"/>
              <a:ea typeface="Calibri"/>
              <a:cs typeface="Calibri"/>
              <a:sym typeface="Calibri"/>
            </a:endParaRPr>
          </a:p>
        </p:txBody>
      </p:sp>
      <p:sp>
        <p:nvSpPr>
          <p:cNvPr id="27" name="Google Shape;27;p13"/>
          <p:cNvSpPr txBox="1">
            <a:spLocks noGrp="1"/>
          </p:cNvSpPr>
          <p:nvPr>
            <p:ph type="body" idx="1"/>
          </p:nvPr>
        </p:nvSpPr>
        <p:spPr>
          <a:xfrm>
            <a:off x="3500596" y="1499816"/>
            <a:ext cx="777550" cy="523726"/>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4240"/>
              <a:buNone/>
              <a:defRPr sz="424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3"/>
          <p:cNvSpPr txBox="1">
            <a:spLocks noGrp="1"/>
          </p:cNvSpPr>
          <p:nvPr>
            <p:ph type="body" idx="2"/>
          </p:nvPr>
        </p:nvSpPr>
        <p:spPr>
          <a:xfrm>
            <a:off x="5729485" y="1499816"/>
            <a:ext cx="777550" cy="523726"/>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4240"/>
              <a:buNone/>
              <a:defRPr sz="424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3"/>
          <p:cNvSpPr txBox="1">
            <a:spLocks noGrp="1"/>
          </p:cNvSpPr>
          <p:nvPr>
            <p:ph type="body" idx="3"/>
          </p:nvPr>
        </p:nvSpPr>
        <p:spPr>
          <a:xfrm>
            <a:off x="7890695" y="1499816"/>
            <a:ext cx="777550" cy="523726"/>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4240"/>
              <a:buNone/>
              <a:defRPr sz="424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3"/>
          <p:cNvSpPr txBox="1">
            <a:spLocks noGrp="1"/>
          </p:cNvSpPr>
          <p:nvPr>
            <p:ph type="body" idx="4"/>
          </p:nvPr>
        </p:nvSpPr>
        <p:spPr>
          <a:xfrm>
            <a:off x="10154705" y="1499816"/>
            <a:ext cx="777550" cy="523726"/>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4240"/>
              <a:buNone/>
              <a:defRPr sz="424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13"/>
          <p:cNvSpPr txBox="1">
            <a:spLocks noGrp="1"/>
          </p:cNvSpPr>
          <p:nvPr>
            <p:ph type="body" idx="5"/>
          </p:nvPr>
        </p:nvSpPr>
        <p:spPr>
          <a:xfrm>
            <a:off x="1232523" y="1499816"/>
            <a:ext cx="777550" cy="523726"/>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4240"/>
              <a:buNone/>
              <a:defRPr sz="424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3"/>
          <p:cNvSpPr txBox="1">
            <a:spLocks noGrp="1"/>
          </p:cNvSpPr>
          <p:nvPr>
            <p:ph type="title"/>
          </p:nvPr>
        </p:nvSpPr>
        <p:spPr>
          <a:xfrm>
            <a:off x="839193" y="391676"/>
            <a:ext cx="10528056" cy="694441"/>
          </a:xfrm>
          <a:prstGeom prst="rect">
            <a:avLst/>
          </a:prstGeom>
          <a:noFill/>
          <a:ln>
            <a:noFill/>
          </a:ln>
        </p:spPr>
        <p:txBody>
          <a:bodyPr spcFirstLastPara="1" wrap="square" lIns="0" tIns="17150" rIns="0" bIns="0" anchor="ctr" anchorCtr="0">
            <a:spAutoFit/>
          </a:bodyPr>
          <a:lstStyle>
            <a:lvl1pPr lvl="0" algn="l">
              <a:lnSpc>
                <a:spcPct val="90000"/>
              </a:lnSpc>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3"/>
          <p:cNvSpPr txBox="1">
            <a:spLocks noGrp="1"/>
          </p:cNvSpPr>
          <p:nvPr>
            <p:ph type="body" idx="6"/>
          </p:nvPr>
        </p:nvSpPr>
        <p:spPr>
          <a:xfrm>
            <a:off x="813083" y="2499614"/>
            <a:ext cx="1616432" cy="336554"/>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800"/>
              <a:buNone/>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3"/>
          <p:cNvSpPr txBox="1">
            <a:spLocks noGrp="1"/>
          </p:cNvSpPr>
          <p:nvPr>
            <p:ph type="body" idx="7"/>
          </p:nvPr>
        </p:nvSpPr>
        <p:spPr>
          <a:xfrm>
            <a:off x="3081156" y="2271255"/>
            <a:ext cx="1616432" cy="79327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800"/>
              <a:buNone/>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3"/>
          <p:cNvSpPr txBox="1">
            <a:spLocks noGrp="1"/>
          </p:cNvSpPr>
          <p:nvPr>
            <p:ph type="body" idx="8"/>
          </p:nvPr>
        </p:nvSpPr>
        <p:spPr>
          <a:xfrm>
            <a:off x="5275690" y="2406028"/>
            <a:ext cx="1616432" cy="52372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800"/>
              <a:buNone/>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3"/>
          <p:cNvSpPr txBox="1">
            <a:spLocks noGrp="1"/>
          </p:cNvSpPr>
          <p:nvPr>
            <p:ph type="body" idx="9"/>
          </p:nvPr>
        </p:nvSpPr>
        <p:spPr>
          <a:xfrm>
            <a:off x="7547208" y="2271255"/>
            <a:ext cx="1616432" cy="79327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800"/>
              <a:buNone/>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3"/>
          <p:cNvSpPr txBox="1">
            <a:spLocks noGrp="1"/>
          </p:cNvSpPr>
          <p:nvPr>
            <p:ph type="body" idx="13"/>
          </p:nvPr>
        </p:nvSpPr>
        <p:spPr>
          <a:xfrm>
            <a:off x="9730124" y="2499614"/>
            <a:ext cx="1616432" cy="336554"/>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800"/>
              <a:buNone/>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3"/>
          <p:cNvSpPr/>
          <p:nvPr/>
        </p:nvSpPr>
        <p:spPr>
          <a:xfrm>
            <a:off x="2907396" y="4042710"/>
            <a:ext cx="1963951" cy="1641540"/>
          </a:xfrm>
          <a:custGeom>
            <a:avLst/>
            <a:gdLst/>
            <a:ahLst/>
            <a:cxnLst/>
            <a:rect l="l" t="t" r="r" b="b"/>
            <a:pathLst>
              <a:path w="3242309" h="6584315" extrusionOk="0">
                <a:moveTo>
                  <a:pt x="3241786" y="0"/>
                </a:moveTo>
                <a:lnTo>
                  <a:pt x="0" y="0"/>
                </a:lnTo>
                <a:lnTo>
                  <a:pt x="0" y="6584092"/>
                </a:lnTo>
                <a:lnTo>
                  <a:pt x="3241786" y="6584092"/>
                </a:lnTo>
                <a:lnTo>
                  <a:pt x="324178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90">
              <a:solidFill>
                <a:schemeClr val="dk1"/>
              </a:solidFill>
              <a:latin typeface="Calibri"/>
              <a:ea typeface="Calibri"/>
              <a:cs typeface="Calibri"/>
              <a:sym typeface="Calibri"/>
            </a:endParaRPr>
          </a:p>
        </p:txBody>
      </p:sp>
      <p:sp>
        <p:nvSpPr>
          <p:cNvPr id="41" name="Google Shape;41;p13"/>
          <p:cNvSpPr/>
          <p:nvPr/>
        </p:nvSpPr>
        <p:spPr>
          <a:xfrm>
            <a:off x="639323" y="4042710"/>
            <a:ext cx="1963951" cy="1641540"/>
          </a:xfrm>
          <a:custGeom>
            <a:avLst/>
            <a:gdLst/>
            <a:ahLst/>
            <a:cxnLst/>
            <a:rect l="l" t="t" r="r" b="b"/>
            <a:pathLst>
              <a:path w="3242310" h="6584315" extrusionOk="0">
                <a:moveTo>
                  <a:pt x="3241786" y="0"/>
                </a:moveTo>
                <a:lnTo>
                  <a:pt x="0" y="0"/>
                </a:lnTo>
                <a:lnTo>
                  <a:pt x="0" y="6584092"/>
                </a:lnTo>
                <a:lnTo>
                  <a:pt x="3241786" y="6584092"/>
                </a:lnTo>
                <a:lnTo>
                  <a:pt x="3241786"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90">
              <a:solidFill>
                <a:schemeClr val="dk1"/>
              </a:solidFill>
              <a:latin typeface="Calibri"/>
              <a:ea typeface="Calibri"/>
              <a:cs typeface="Calibri"/>
              <a:sym typeface="Calibri"/>
            </a:endParaRPr>
          </a:p>
        </p:txBody>
      </p:sp>
      <p:sp>
        <p:nvSpPr>
          <p:cNvPr id="42" name="Google Shape;42;p13"/>
          <p:cNvSpPr/>
          <p:nvPr/>
        </p:nvSpPr>
        <p:spPr>
          <a:xfrm>
            <a:off x="5136285" y="4042710"/>
            <a:ext cx="1963951" cy="1641540"/>
          </a:xfrm>
          <a:custGeom>
            <a:avLst/>
            <a:gdLst/>
            <a:ahLst/>
            <a:cxnLst/>
            <a:rect l="l" t="t" r="r" b="b"/>
            <a:pathLst>
              <a:path w="3242309" h="6584315" extrusionOk="0">
                <a:moveTo>
                  <a:pt x="3241786" y="0"/>
                </a:moveTo>
                <a:lnTo>
                  <a:pt x="0" y="0"/>
                </a:lnTo>
                <a:lnTo>
                  <a:pt x="0" y="6584092"/>
                </a:lnTo>
                <a:lnTo>
                  <a:pt x="3241786" y="6584092"/>
                </a:lnTo>
                <a:lnTo>
                  <a:pt x="3241786" y="0"/>
                </a:lnTo>
                <a:close/>
              </a:path>
            </a:pathLst>
          </a:custGeom>
          <a:solidFill>
            <a:schemeClr val="l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90">
              <a:solidFill>
                <a:schemeClr val="dk1"/>
              </a:solidFill>
              <a:latin typeface="Calibri"/>
              <a:ea typeface="Calibri"/>
              <a:cs typeface="Calibri"/>
              <a:sym typeface="Calibri"/>
            </a:endParaRPr>
          </a:p>
        </p:txBody>
      </p:sp>
      <p:sp>
        <p:nvSpPr>
          <p:cNvPr id="43" name="Google Shape;43;p13"/>
          <p:cNvSpPr txBox="1">
            <a:spLocks noGrp="1"/>
          </p:cNvSpPr>
          <p:nvPr>
            <p:ph type="body" idx="14"/>
          </p:nvPr>
        </p:nvSpPr>
        <p:spPr>
          <a:xfrm>
            <a:off x="3500596" y="3830069"/>
            <a:ext cx="777550" cy="523726"/>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4240"/>
              <a:buNone/>
              <a:defRPr sz="424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3"/>
          <p:cNvSpPr txBox="1">
            <a:spLocks noGrp="1"/>
          </p:cNvSpPr>
          <p:nvPr>
            <p:ph type="body" idx="15"/>
          </p:nvPr>
        </p:nvSpPr>
        <p:spPr>
          <a:xfrm>
            <a:off x="5729485" y="3830069"/>
            <a:ext cx="777550" cy="523726"/>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4240"/>
              <a:buNone/>
              <a:defRPr sz="424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3"/>
          <p:cNvSpPr txBox="1">
            <a:spLocks noGrp="1"/>
          </p:cNvSpPr>
          <p:nvPr>
            <p:ph type="body" idx="16"/>
          </p:nvPr>
        </p:nvSpPr>
        <p:spPr>
          <a:xfrm>
            <a:off x="7890695" y="3830069"/>
            <a:ext cx="777550" cy="523726"/>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4240"/>
              <a:buNone/>
              <a:defRPr sz="424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3"/>
          <p:cNvSpPr txBox="1">
            <a:spLocks noGrp="1"/>
          </p:cNvSpPr>
          <p:nvPr>
            <p:ph type="body" idx="17"/>
          </p:nvPr>
        </p:nvSpPr>
        <p:spPr>
          <a:xfrm>
            <a:off x="10154705" y="3830069"/>
            <a:ext cx="777550" cy="523726"/>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4240"/>
              <a:buNone/>
              <a:defRPr sz="424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3"/>
          <p:cNvSpPr txBox="1">
            <a:spLocks noGrp="1"/>
          </p:cNvSpPr>
          <p:nvPr>
            <p:ph type="body" idx="18"/>
          </p:nvPr>
        </p:nvSpPr>
        <p:spPr>
          <a:xfrm>
            <a:off x="1232523" y="3830069"/>
            <a:ext cx="777550" cy="523726"/>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4240"/>
              <a:buNone/>
              <a:defRPr sz="424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3"/>
          <p:cNvSpPr txBox="1">
            <a:spLocks noGrp="1"/>
          </p:cNvSpPr>
          <p:nvPr>
            <p:ph type="body" idx="19"/>
          </p:nvPr>
        </p:nvSpPr>
        <p:spPr>
          <a:xfrm>
            <a:off x="813083" y="4829867"/>
            <a:ext cx="1616432" cy="336554"/>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800"/>
              <a:buNone/>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3"/>
          <p:cNvSpPr txBox="1">
            <a:spLocks noGrp="1"/>
          </p:cNvSpPr>
          <p:nvPr>
            <p:ph type="body" idx="20"/>
          </p:nvPr>
        </p:nvSpPr>
        <p:spPr>
          <a:xfrm>
            <a:off x="3081156" y="4601508"/>
            <a:ext cx="1616432" cy="79327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800"/>
              <a:buNone/>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3"/>
          <p:cNvSpPr txBox="1">
            <a:spLocks noGrp="1"/>
          </p:cNvSpPr>
          <p:nvPr>
            <p:ph type="body" idx="21"/>
          </p:nvPr>
        </p:nvSpPr>
        <p:spPr>
          <a:xfrm>
            <a:off x="5275690" y="4736281"/>
            <a:ext cx="1616432" cy="52372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800"/>
              <a:buNone/>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3"/>
          <p:cNvSpPr txBox="1">
            <a:spLocks noGrp="1"/>
          </p:cNvSpPr>
          <p:nvPr>
            <p:ph type="body" idx="22"/>
          </p:nvPr>
        </p:nvSpPr>
        <p:spPr>
          <a:xfrm>
            <a:off x="7547208" y="4601508"/>
            <a:ext cx="1616432" cy="79327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800"/>
              <a:buNone/>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52" name="Google Shape;52;p13"/>
          <p:cNvSpPr txBox="1">
            <a:spLocks noGrp="1"/>
          </p:cNvSpPr>
          <p:nvPr>
            <p:ph type="body" idx="23"/>
          </p:nvPr>
        </p:nvSpPr>
        <p:spPr>
          <a:xfrm>
            <a:off x="9730124" y="4829867"/>
            <a:ext cx="1616432" cy="336554"/>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800"/>
              <a:buNone/>
              <a:defRPr b="0" i="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 name="Google Shape;39;p13">
            <a:extLst>
              <a:ext uri="{FF2B5EF4-FFF2-40B4-BE49-F238E27FC236}">
                <a16:creationId xmlns:a16="http://schemas.microsoft.com/office/drawing/2014/main" id="{10AFD7B1-5D92-8784-874B-C529C67118DF}"/>
              </a:ext>
            </a:extLst>
          </p:cNvPr>
          <p:cNvSpPr/>
          <p:nvPr userDrawn="1"/>
        </p:nvSpPr>
        <p:spPr>
          <a:xfrm>
            <a:off x="9565324" y="4042710"/>
            <a:ext cx="1963951" cy="1641540"/>
          </a:xfrm>
          <a:custGeom>
            <a:avLst/>
            <a:gdLst/>
            <a:ahLst/>
            <a:cxnLst/>
            <a:rect l="l" t="t" r="r" b="b"/>
            <a:pathLst>
              <a:path w="3242309" h="6584315" extrusionOk="0">
                <a:moveTo>
                  <a:pt x="3241786" y="0"/>
                </a:moveTo>
                <a:lnTo>
                  <a:pt x="0" y="0"/>
                </a:lnTo>
                <a:lnTo>
                  <a:pt x="0" y="6584092"/>
                </a:lnTo>
                <a:lnTo>
                  <a:pt x="3241786" y="6584092"/>
                </a:lnTo>
                <a:lnTo>
                  <a:pt x="3241786" y="0"/>
                </a:lnTo>
                <a:close/>
              </a:path>
            </a:pathLst>
          </a:custGeom>
          <a:solidFill>
            <a:srgbClr val="FFDD2D"/>
          </a:solidFill>
          <a:ln>
            <a:solidFill>
              <a:schemeClr val="tx1"/>
            </a:solidFill>
          </a:ln>
        </p:spPr>
        <p:txBody>
          <a:bodyPr spcFirstLastPara="1" wrap="square" lIns="0" tIns="0" rIns="0" bIns="0" anchor="t" anchorCtr="0">
            <a:noAutofit/>
          </a:bodyPr>
          <a:lstStyle/>
          <a:p>
            <a:pPr marL="0" marR="0" lvl="0" indent="0" algn="l" rtl="0">
              <a:spcBef>
                <a:spcPts val="0"/>
              </a:spcBef>
              <a:spcAft>
                <a:spcPts val="0"/>
              </a:spcAft>
              <a:buNone/>
            </a:pPr>
            <a:endParaRPr sz="1090">
              <a:solidFill>
                <a:schemeClr val="dk1"/>
              </a:solidFill>
              <a:latin typeface="Calibri"/>
              <a:ea typeface="Calibri"/>
              <a:cs typeface="Calibri"/>
              <a:sym typeface="Calibri"/>
            </a:endParaRPr>
          </a:p>
        </p:txBody>
      </p:sp>
      <p:sp>
        <p:nvSpPr>
          <p:cNvPr id="3" name="Google Shape;42;p13">
            <a:extLst>
              <a:ext uri="{FF2B5EF4-FFF2-40B4-BE49-F238E27FC236}">
                <a16:creationId xmlns:a16="http://schemas.microsoft.com/office/drawing/2014/main" id="{26C77A33-DF98-1057-E5AE-EDB5259CCE5B}"/>
              </a:ext>
            </a:extLst>
          </p:cNvPr>
          <p:cNvSpPr/>
          <p:nvPr userDrawn="1"/>
        </p:nvSpPr>
        <p:spPr>
          <a:xfrm>
            <a:off x="7365173" y="4042710"/>
            <a:ext cx="1963951" cy="1641540"/>
          </a:xfrm>
          <a:custGeom>
            <a:avLst/>
            <a:gdLst/>
            <a:ahLst/>
            <a:cxnLst/>
            <a:rect l="l" t="t" r="r" b="b"/>
            <a:pathLst>
              <a:path w="3242309" h="6584315" extrusionOk="0">
                <a:moveTo>
                  <a:pt x="3241786" y="0"/>
                </a:moveTo>
                <a:lnTo>
                  <a:pt x="0" y="0"/>
                </a:lnTo>
                <a:lnTo>
                  <a:pt x="0" y="6584092"/>
                </a:lnTo>
                <a:lnTo>
                  <a:pt x="3241786" y="6584092"/>
                </a:lnTo>
                <a:lnTo>
                  <a:pt x="3241786" y="0"/>
                </a:lnTo>
                <a:close/>
              </a:path>
            </a:pathLst>
          </a:custGeom>
          <a:solidFill>
            <a:schemeClr val="l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90">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59"/>
        <p:cNvGrpSpPr/>
        <p:nvPr/>
      </p:nvGrpSpPr>
      <p:grpSpPr>
        <a:xfrm>
          <a:off x="0" y="0"/>
          <a:ext cx="0" cy="0"/>
          <a:chOff x="0" y="0"/>
          <a:chExt cx="0" cy="0"/>
        </a:xfrm>
      </p:grpSpPr>
      <p:sp>
        <p:nvSpPr>
          <p:cNvPr id="60" name="Google Shape;60;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2" name="Google Shape;6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Заголовок раздела" type="secHead">
  <p:cSld name="SECTION_HEADER">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8" name="Google Shape;6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1" name="Google Shape;81;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3" name="Google Shape;83;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92"/>
        <p:cNvGrpSpPr/>
        <p:nvPr/>
      </p:nvGrpSpPr>
      <p:grpSpPr>
        <a:xfrm>
          <a:off x="0" y="0"/>
          <a:ext cx="0" cy="0"/>
          <a:chOff x="0" y="0"/>
          <a:chExt cx="0" cy="0"/>
        </a:xfrm>
      </p:grpSpPr>
      <p:sp>
        <p:nvSpPr>
          <p:cNvPr id="93" name="Google Shape;9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9" name="Google Shape;99;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0" name="Google Shape;10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3.xml"/><Relationship Id="rId5" Type="http://schemas.openxmlformats.org/officeDocument/2006/relationships/image" Target="../media/image22.jpeg"/><Relationship Id="rId4" Type="http://schemas.openxmlformats.org/officeDocument/2006/relationships/image" Target="../media/image21.jpeg"/></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
          <p:cNvSpPr txBox="1">
            <a:spLocks noGrp="1"/>
          </p:cNvSpPr>
          <p:nvPr>
            <p:ph type="body" idx="2"/>
          </p:nvPr>
        </p:nvSpPr>
        <p:spPr>
          <a:xfrm>
            <a:off x="418772" y="3424909"/>
            <a:ext cx="5677227" cy="387518"/>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Clr>
                <a:schemeClr val="dk1"/>
              </a:buClr>
              <a:buSzPts val="2181"/>
              <a:buNone/>
            </a:pPr>
            <a:r>
              <a:rPr lang="ru-RU" sz="2181"/>
              <a:t>Функциональное программирование</a:t>
            </a:r>
            <a:endParaRPr/>
          </a:p>
        </p:txBody>
      </p:sp>
      <p:pic>
        <p:nvPicPr>
          <p:cNvPr id="127" name="Google Shape;127;p1"/>
          <p:cNvPicPr preferRelativeResize="0"/>
          <p:nvPr/>
        </p:nvPicPr>
        <p:blipFill rotWithShape="1">
          <a:blip r:embed="rId3">
            <a:alphaModFix/>
          </a:blip>
          <a:srcRect/>
          <a:stretch/>
        </p:blipFill>
        <p:spPr>
          <a:xfrm>
            <a:off x="418822" y="2447391"/>
            <a:ext cx="2135192" cy="97751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EC390C7-D7F7-1172-9343-AE85F20BEB97}"/>
              </a:ext>
            </a:extLst>
          </p:cNvPr>
          <p:cNvSpPr>
            <a:spLocks noGrp="1"/>
          </p:cNvSpPr>
          <p:nvPr>
            <p:ph type="title"/>
          </p:nvPr>
        </p:nvSpPr>
        <p:spPr/>
        <p:txBody>
          <a:bodyPr/>
          <a:lstStyle/>
          <a:p>
            <a:r>
              <a:rPr lang="ru-RU" dirty="0"/>
              <a:t>КРЧ</a:t>
            </a:r>
            <a:r>
              <a:rPr lang="en-US" dirty="0"/>
              <a:t>: Future – </a:t>
            </a:r>
            <a:r>
              <a:rPr lang="ru-RU" dirty="0"/>
              <a:t>не очень функционально!</a:t>
            </a:r>
          </a:p>
        </p:txBody>
      </p:sp>
      <p:pic>
        <p:nvPicPr>
          <p:cNvPr id="11266" name="Picture 2" descr="How Does Functional Programming Contribute to Modern Languages?">
            <a:extLst>
              <a:ext uri="{FF2B5EF4-FFF2-40B4-BE49-F238E27FC236}">
                <a16:creationId xmlns:a16="http://schemas.microsoft.com/office/drawing/2014/main" id="{DBD012A9-4D90-3AED-97CE-AF78ED07F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020" y="1690688"/>
            <a:ext cx="7369968" cy="4913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150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F6F94-8CBB-F18B-1E7B-91F666E79F41}"/>
              </a:ext>
            </a:extLst>
          </p:cNvPr>
          <p:cNvSpPr>
            <a:spLocks noGrp="1"/>
          </p:cNvSpPr>
          <p:nvPr>
            <p:ph type="title"/>
          </p:nvPr>
        </p:nvSpPr>
        <p:spPr/>
        <p:txBody>
          <a:bodyPr/>
          <a:lstStyle/>
          <a:p>
            <a:r>
              <a:rPr lang="ru-RU" dirty="0"/>
              <a:t>Пришло время оставить </a:t>
            </a:r>
            <a:r>
              <a:rPr lang="en-US" dirty="0"/>
              <a:t>Future </a:t>
            </a:r>
            <a:r>
              <a:rPr lang="ru-RU" dirty="0"/>
              <a:t>в прошлом.</a:t>
            </a:r>
          </a:p>
        </p:txBody>
      </p:sp>
      <p:pic>
        <p:nvPicPr>
          <p:cNvPr id="10242" name="Picture 2" descr="Мир глазами Бэнкси">
            <a:extLst>
              <a:ext uri="{FF2B5EF4-FFF2-40B4-BE49-F238E27FC236}">
                <a16:creationId xmlns:a16="http://schemas.microsoft.com/office/drawing/2014/main" id="{C8236DD8-5B97-6E86-66ED-2C73EB1AA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690688"/>
            <a:ext cx="76200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280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ИГРА &quot;ЭТО ЧТО ЗА ПОКЕМОН&quot;? | Пикабу">
            <a:extLst>
              <a:ext uri="{FF2B5EF4-FFF2-40B4-BE49-F238E27FC236}">
                <a16:creationId xmlns:a16="http://schemas.microsoft.com/office/drawing/2014/main" id="{D6107E55-1199-F086-EC28-EA1357341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a:extLst>
              <a:ext uri="{FF2B5EF4-FFF2-40B4-BE49-F238E27FC236}">
                <a16:creationId xmlns:a16="http://schemas.microsoft.com/office/drawing/2014/main" id="{F551BF3A-B916-BB72-62BD-C2C542BDB495}"/>
              </a:ext>
            </a:extLst>
          </p:cNvPr>
          <p:cNvPicPr>
            <a:picLocks noChangeAspect="1"/>
          </p:cNvPicPr>
          <p:nvPr/>
        </p:nvPicPr>
        <p:blipFill>
          <a:blip r:embed="rId3"/>
          <a:stretch>
            <a:fillRect/>
          </a:stretch>
        </p:blipFill>
        <p:spPr>
          <a:xfrm>
            <a:off x="1625600" y="1686339"/>
            <a:ext cx="4826000" cy="3048000"/>
          </a:xfrm>
          <a:prstGeom prst="rect">
            <a:avLst/>
          </a:prstGeom>
        </p:spPr>
      </p:pic>
      <p:pic>
        <p:nvPicPr>
          <p:cNvPr id="7" name="Рисунок 6">
            <a:extLst>
              <a:ext uri="{FF2B5EF4-FFF2-40B4-BE49-F238E27FC236}">
                <a16:creationId xmlns:a16="http://schemas.microsoft.com/office/drawing/2014/main" id="{6E30F811-5644-1DA2-B0FA-4DD98F4D567A}"/>
              </a:ext>
            </a:extLst>
          </p:cNvPr>
          <p:cNvPicPr>
            <a:picLocks noChangeAspect="1"/>
          </p:cNvPicPr>
          <p:nvPr/>
        </p:nvPicPr>
        <p:blipFill>
          <a:blip r:embed="rId4"/>
          <a:stretch>
            <a:fillRect/>
          </a:stretch>
        </p:blipFill>
        <p:spPr>
          <a:xfrm>
            <a:off x="1625600" y="1686339"/>
            <a:ext cx="4826000" cy="3048000"/>
          </a:xfrm>
          <a:prstGeom prst="rect">
            <a:avLst/>
          </a:prstGeom>
        </p:spPr>
      </p:pic>
      <p:pic>
        <p:nvPicPr>
          <p:cNvPr id="11" name="Рисунок 10">
            <a:extLst>
              <a:ext uri="{FF2B5EF4-FFF2-40B4-BE49-F238E27FC236}">
                <a16:creationId xmlns:a16="http://schemas.microsoft.com/office/drawing/2014/main" id="{8768D2B6-F260-7C51-4E77-6E0869CCF094}"/>
              </a:ext>
            </a:extLst>
          </p:cNvPr>
          <p:cNvPicPr>
            <a:picLocks noChangeAspect="1"/>
          </p:cNvPicPr>
          <p:nvPr/>
        </p:nvPicPr>
        <p:blipFill>
          <a:blip r:embed="rId5"/>
          <a:stretch>
            <a:fillRect/>
          </a:stretch>
        </p:blipFill>
        <p:spPr>
          <a:xfrm>
            <a:off x="279125" y="5171661"/>
            <a:ext cx="5354236" cy="827708"/>
          </a:xfrm>
          <a:prstGeom prst="rect">
            <a:avLst/>
          </a:prstGeom>
        </p:spPr>
      </p:pic>
    </p:spTree>
    <p:extLst>
      <p:ext uri="{BB962C8B-B14F-4D97-AF65-F5344CB8AC3E}">
        <p14:creationId xmlns:p14="http://schemas.microsoft.com/office/powerpoint/2010/main" val="39746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a:extLst>
              <a:ext uri="{FF2B5EF4-FFF2-40B4-BE49-F238E27FC236}">
                <a16:creationId xmlns:a16="http://schemas.microsoft.com/office/drawing/2014/main" id="{5F5F6108-BD6F-4530-6519-B3DFCC7D2474}"/>
              </a:ext>
            </a:extLst>
          </p:cNvPr>
          <p:cNvSpPr>
            <a:spLocks noGrp="1"/>
          </p:cNvSpPr>
          <p:nvPr>
            <p:ph type="title"/>
          </p:nvPr>
        </p:nvSpPr>
        <p:spPr>
          <a:xfrm>
            <a:off x="204652" y="1682001"/>
            <a:ext cx="10515600" cy="2641805"/>
          </a:xfrm>
        </p:spPr>
        <p:txBody>
          <a:bodyPr>
            <a:normAutofit/>
          </a:bodyPr>
          <a:lstStyle/>
          <a:p>
            <a:r>
              <a:rPr lang="en-US" sz="4000" dirty="0"/>
              <a:t>I. </a:t>
            </a:r>
            <a:r>
              <a:rPr lang="ru-RU" sz="4000" dirty="0"/>
              <a:t>Язык </a:t>
            </a:r>
            <a:br>
              <a:rPr lang="en-US" sz="4000" dirty="0"/>
            </a:br>
            <a:r>
              <a:rPr lang="ru-RU" sz="4000" dirty="0"/>
              <a:t>описания </a:t>
            </a:r>
            <a:br>
              <a:rPr lang="en-US" sz="4000" dirty="0"/>
            </a:br>
            <a:r>
              <a:rPr lang="ru-RU" sz="4000" dirty="0"/>
              <a:t>вычислений</a:t>
            </a:r>
          </a:p>
        </p:txBody>
      </p:sp>
      <p:pic>
        <p:nvPicPr>
          <p:cNvPr id="3" name="Picture 6" descr="A cartoonish cat standing in space, surrounded by words like 'IO', 'flatMap', 'map', 'handleError', 'async', 'cancel', 'raiseError', 'pure', 'delay', 'race', 'traverse'. The cat looks adventurous and is poised as if it's ready to jump from one floating word to another. Stars and distant galaxies form a vibrant backdrop, highlighting the cosmic setting. Each word is designed to look like it's orbiting the cat, adding a dynamic and whimsical touch to the scene.">
            <a:extLst>
              <a:ext uri="{FF2B5EF4-FFF2-40B4-BE49-F238E27FC236}">
                <a16:creationId xmlns:a16="http://schemas.microsoft.com/office/drawing/2014/main" id="{8F207F7E-AA18-D085-A3FE-48780A4012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4331" y="207917"/>
            <a:ext cx="6442165" cy="6442165"/>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900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F5BB507-43B4-8FD4-B1B7-FB153EDAE79B}"/>
              </a:ext>
            </a:extLst>
          </p:cNvPr>
          <p:cNvSpPr>
            <a:spLocks noGrp="1"/>
          </p:cNvSpPr>
          <p:nvPr>
            <p:ph type="title"/>
          </p:nvPr>
        </p:nvSpPr>
        <p:spPr/>
        <p:txBody>
          <a:bodyPr/>
          <a:lstStyle/>
          <a:p>
            <a:r>
              <a:rPr lang="ru-RU" dirty="0"/>
              <a:t>Язык описания вычислений </a:t>
            </a:r>
            <a:r>
              <a:rPr lang="en-US" dirty="0"/>
              <a:t>IO – </a:t>
            </a:r>
            <a:r>
              <a:rPr lang="ru-RU" dirty="0"/>
              <a:t>язык внутри языка.</a:t>
            </a:r>
          </a:p>
        </p:txBody>
      </p:sp>
      <p:sp>
        <p:nvSpPr>
          <p:cNvPr id="3" name="Текст 2">
            <a:extLst>
              <a:ext uri="{FF2B5EF4-FFF2-40B4-BE49-F238E27FC236}">
                <a16:creationId xmlns:a16="http://schemas.microsoft.com/office/drawing/2014/main" id="{7BB01AF6-1753-D46A-8740-7F2C88F66D89}"/>
              </a:ext>
            </a:extLst>
          </p:cNvPr>
          <p:cNvSpPr>
            <a:spLocks noGrp="1"/>
          </p:cNvSpPr>
          <p:nvPr>
            <p:ph type="body" idx="1"/>
          </p:nvPr>
        </p:nvSpPr>
        <p:spPr>
          <a:xfrm>
            <a:off x="838200" y="1690688"/>
            <a:ext cx="10515600" cy="4351338"/>
          </a:xfrm>
        </p:spPr>
        <p:txBody>
          <a:bodyPr/>
          <a:lstStyle/>
          <a:p>
            <a:r>
              <a:rPr lang="ru-RU" dirty="0"/>
              <a:t>Можно описывать различные </a:t>
            </a:r>
            <a:r>
              <a:rPr lang="en-US" dirty="0"/>
              <a:t>side-</a:t>
            </a:r>
            <a:r>
              <a:rPr lang="ru-RU" dirty="0"/>
              <a:t>эффекты.</a:t>
            </a:r>
          </a:p>
          <a:p>
            <a:r>
              <a:rPr lang="ru-RU" dirty="0"/>
              <a:t>Асинхронные вычисления.</a:t>
            </a:r>
          </a:p>
          <a:p>
            <a:r>
              <a:rPr lang="ru-RU" dirty="0"/>
              <a:t>Не-последовательные вычисления.</a:t>
            </a:r>
          </a:p>
          <a:p>
            <a:r>
              <a:rPr lang="ru-RU" dirty="0"/>
              <a:t>Блокирующие вычисления.</a:t>
            </a:r>
          </a:p>
          <a:p>
            <a:r>
              <a:rPr lang="ru-RU" dirty="0"/>
              <a:t>Обработка ошибок.</a:t>
            </a:r>
          </a:p>
          <a:p>
            <a:r>
              <a:rPr lang="ru-RU" dirty="0"/>
              <a:t>Отмена. (</a:t>
            </a:r>
            <a:r>
              <a:rPr lang="ru-RU" dirty="0" err="1"/>
              <a:t>канцеляция</a:t>
            </a:r>
            <a:r>
              <a:rPr lang="ru-RU" dirty="0"/>
              <a:t>, </a:t>
            </a:r>
            <a:r>
              <a:rPr lang="ru-RU" dirty="0" err="1"/>
              <a:t>кансиляция</a:t>
            </a:r>
            <a:r>
              <a:rPr lang="ru-RU" dirty="0"/>
              <a:t>)</a:t>
            </a:r>
          </a:p>
          <a:p>
            <a:r>
              <a:rPr lang="ru-RU" dirty="0"/>
              <a:t>Указание </a:t>
            </a:r>
            <a:r>
              <a:rPr lang="en-US" dirty="0" err="1"/>
              <a:t>ExecutionContext</a:t>
            </a:r>
            <a:r>
              <a:rPr lang="ru-RU" dirty="0"/>
              <a:t> для вычислений</a:t>
            </a:r>
          </a:p>
          <a:p>
            <a:endParaRPr lang="ru-RU" dirty="0"/>
          </a:p>
          <a:p>
            <a:endParaRPr lang="ru-RU" dirty="0"/>
          </a:p>
        </p:txBody>
      </p:sp>
      <p:pic>
        <p:nvPicPr>
          <p:cNvPr id="4" name="Рисунок 3">
            <a:extLst>
              <a:ext uri="{FF2B5EF4-FFF2-40B4-BE49-F238E27FC236}">
                <a16:creationId xmlns:a16="http://schemas.microsoft.com/office/drawing/2014/main" id="{8B8F54C4-189B-68A7-C2EF-DC0F2D55965D}"/>
              </a:ext>
            </a:extLst>
          </p:cNvPr>
          <p:cNvPicPr>
            <a:picLocks noChangeAspect="1"/>
          </p:cNvPicPr>
          <p:nvPr/>
        </p:nvPicPr>
        <p:blipFill>
          <a:blip r:embed="rId2"/>
          <a:stretch>
            <a:fillRect/>
          </a:stretch>
        </p:blipFill>
        <p:spPr>
          <a:xfrm>
            <a:off x="8306905" y="1576801"/>
            <a:ext cx="1970156" cy="4362488"/>
          </a:xfrm>
          <a:prstGeom prst="rect">
            <a:avLst/>
          </a:prstGeom>
        </p:spPr>
      </p:pic>
    </p:spTree>
    <p:extLst>
      <p:ext uri="{BB962C8B-B14F-4D97-AF65-F5344CB8AC3E}">
        <p14:creationId xmlns:p14="http://schemas.microsoft.com/office/powerpoint/2010/main" val="3404433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6E12FDE-6036-BF2D-0BE5-E3B305984D15}"/>
              </a:ext>
            </a:extLst>
          </p:cNvPr>
          <p:cNvSpPr>
            <a:spLocks noGrp="1"/>
          </p:cNvSpPr>
          <p:nvPr>
            <p:ph type="title"/>
          </p:nvPr>
        </p:nvSpPr>
        <p:spPr/>
        <p:txBody>
          <a:bodyPr/>
          <a:lstStyle/>
          <a:p>
            <a:r>
              <a:rPr lang="en-US" dirty="0"/>
              <a:t>IO[A]</a:t>
            </a:r>
            <a:endParaRPr lang="ru-RU" dirty="0"/>
          </a:p>
        </p:txBody>
      </p:sp>
      <p:sp>
        <p:nvSpPr>
          <p:cNvPr id="3" name="Текст 2">
            <a:extLst>
              <a:ext uri="{FF2B5EF4-FFF2-40B4-BE49-F238E27FC236}">
                <a16:creationId xmlns:a16="http://schemas.microsoft.com/office/drawing/2014/main" id="{D7ABAAFB-03CF-AFF8-FDC3-774EFB0236A8}"/>
              </a:ext>
            </a:extLst>
          </p:cNvPr>
          <p:cNvSpPr>
            <a:spLocks noGrp="1"/>
          </p:cNvSpPr>
          <p:nvPr>
            <p:ph type="body" idx="1"/>
          </p:nvPr>
        </p:nvSpPr>
        <p:spPr/>
        <p:txBody>
          <a:bodyPr>
            <a:normAutofit/>
          </a:bodyPr>
          <a:lstStyle/>
          <a:p>
            <a:r>
              <a:rPr lang="ru-RU" sz="3600" b="1" dirty="0"/>
              <a:t>Базовый элемент </a:t>
            </a:r>
            <a:r>
              <a:rPr lang="en-US" sz="3600" dirty="0"/>
              <a:t>IO </a:t>
            </a:r>
            <a:r>
              <a:rPr lang="ru-RU" sz="3600" dirty="0"/>
              <a:t>языка. Это описание вычисления, которое должно завершиться результатом типа </a:t>
            </a:r>
            <a:r>
              <a:rPr lang="en-US" sz="3600" dirty="0"/>
              <a:t>A.</a:t>
            </a:r>
            <a:endParaRPr lang="ru-RU" sz="3600" dirty="0"/>
          </a:p>
          <a:p>
            <a:endParaRPr lang="ru-RU" sz="3600" dirty="0"/>
          </a:p>
          <a:p>
            <a:r>
              <a:rPr lang="ru-RU" sz="3600" dirty="0"/>
              <a:t>Такие </a:t>
            </a:r>
            <a:r>
              <a:rPr lang="en-US" sz="3600" dirty="0"/>
              <a:t>IO[</a:t>
            </a:r>
            <a:r>
              <a:rPr lang="ru-RU" sz="3600" dirty="0"/>
              <a:t>_</a:t>
            </a:r>
            <a:r>
              <a:rPr lang="en-US" sz="3600" dirty="0"/>
              <a:t>]</a:t>
            </a:r>
            <a:r>
              <a:rPr lang="ru-RU" sz="3600" dirty="0"/>
              <a:t> можно трансформировать, комбинировать друг с другом, получая новые </a:t>
            </a:r>
            <a:r>
              <a:rPr lang="en-US" sz="3600" dirty="0"/>
              <a:t>IO[</a:t>
            </a:r>
            <a:r>
              <a:rPr lang="ru-RU" sz="3600" dirty="0"/>
              <a:t>_</a:t>
            </a:r>
            <a:r>
              <a:rPr lang="en-US" sz="3600" dirty="0"/>
              <a:t>].</a:t>
            </a:r>
            <a:endParaRPr lang="ru-RU" sz="3600" dirty="0"/>
          </a:p>
        </p:txBody>
      </p:sp>
    </p:spTree>
    <p:extLst>
      <p:ext uri="{BB962C8B-B14F-4D97-AF65-F5344CB8AC3E}">
        <p14:creationId xmlns:p14="http://schemas.microsoft.com/office/powerpoint/2010/main" val="178637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E5F090-1B61-8EA9-F304-064A2F708120}"/>
              </a:ext>
            </a:extLst>
          </p:cNvPr>
          <p:cNvSpPr>
            <a:spLocks noGrp="1"/>
          </p:cNvSpPr>
          <p:nvPr>
            <p:ph type="title"/>
          </p:nvPr>
        </p:nvSpPr>
        <p:spPr/>
        <p:txBody>
          <a:bodyPr/>
          <a:lstStyle/>
          <a:p>
            <a:r>
              <a:rPr lang="ru-RU" dirty="0"/>
              <a:t>Запуск </a:t>
            </a:r>
            <a:r>
              <a:rPr lang="en-US" dirty="0"/>
              <a:t>IO </a:t>
            </a:r>
            <a:r>
              <a:rPr lang="ru-RU" dirty="0"/>
              <a:t>вычислений.</a:t>
            </a:r>
          </a:p>
        </p:txBody>
      </p:sp>
      <p:sp>
        <p:nvSpPr>
          <p:cNvPr id="4" name="Скругленный прямоугольник 3">
            <a:extLst>
              <a:ext uri="{FF2B5EF4-FFF2-40B4-BE49-F238E27FC236}">
                <a16:creationId xmlns:a16="http://schemas.microsoft.com/office/drawing/2014/main" id="{AE50ACC2-C11E-7F1C-F8AD-6DCF9C7AFA7A}"/>
              </a:ext>
            </a:extLst>
          </p:cNvPr>
          <p:cNvSpPr/>
          <p:nvPr/>
        </p:nvSpPr>
        <p:spPr>
          <a:xfrm>
            <a:off x="7497896" y="2539388"/>
            <a:ext cx="3855904" cy="2820318"/>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a:ln>
                  <a:solidFill>
                    <a:sysClr val="windowText" lastClr="000000"/>
                  </a:solidFill>
                </a:ln>
              </a:rPr>
              <a:t>Interpreter</a:t>
            </a:r>
            <a:endParaRPr lang="ru-RU" sz="3600" dirty="0">
              <a:ln>
                <a:solidFill>
                  <a:sysClr val="windowText" lastClr="000000"/>
                </a:solidFill>
              </a:ln>
            </a:endParaRPr>
          </a:p>
          <a:p>
            <a:pPr algn="ctr"/>
            <a:endParaRPr lang="ru-RU" sz="3600" dirty="0">
              <a:ln>
                <a:solidFill>
                  <a:sysClr val="windowText" lastClr="000000"/>
                </a:solidFill>
              </a:ln>
            </a:endParaRPr>
          </a:p>
          <a:p>
            <a:pPr algn="ctr"/>
            <a:r>
              <a:rPr lang="ru-RU" sz="2400" dirty="0">
                <a:ln>
                  <a:solidFill>
                    <a:sysClr val="windowText" lastClr="000000"/>
                  </a:solidFill>
                </a:ln>
              </a:rPr>
              <a:t>Грязная функция</a:t>
            </a:r>
            <a:endParaRPr lang="en-US" sz="2400" dirty="0">
              <a:ln>
                <a:solidFill>
                  <a:sysClr val="windowText" lastClr="000000"/>
                </a:solidFill>
              </a:ln>
            </a:endParaRPr>
          </a:p>
          <a:p>
            <a:pPr algn="ctr"/>
            <a:r>
              <a:rPr lang="en-US" sz="2400" dirty="0">
                <a:ln>
                  <a:solidFill>
                    <a:sysClr val="windowText" lastClr="000000"/>
                  </a:solidFill>
                </a:ln>
              </a:rPr>
              <a:t>IO[A] =&gt; A</a:t>
            </a:r>
            <a:endParaRPr lang="ru-RU" sz="3600" dirty="0">
              <a:ln>
                <a:solidFill>
                  <a:sysClr val="windowText" lastClr="000000"/>
                </a:solidFill>
              </a:ln>
            </a:endParaRPr>
          </a:p>
        </p:txBody>
      </p:sp>
      <p:sp>
        <p:nvSpPr>
          <p:cNvPr id="5" name="Прямоугольник 4">
            <a:extLst>
              <a:ext uri="{FF2B5EF4-FFF2-40B4-BE49-F238E27FC236}">
                <a16:creationId xmlns:a16="http://schemas.microsoft.com/office/drawing/2014/main" id="{9C5EB5D6-075B-5B3E-75D6-01F1AD8F0D6E}"/>
              </a:ext>
            </a:extLst>
          </p:cNvPr>
          <p:cNvSpPr/>
          <p:nvPr/>
        </p:nvSpPr>
        <p:spPr>
          <a:xfrm>
            <a:off x="649995" y="2820318"/>
            <a:ext cx="2688116" cy="225845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ru-RU" sz="2800" dirty="0">
                <a:solidFill>
                  <a:sysClr val="windowText" lastClr="000000"/>
                </a:solidFill>
              </a:rPr>
              <a:t>Вычисление, описанное на </a:t>
            </a:r>
            <a:r>
              <a:rPr lang="en-US" sz="2800" dirty="0">
                <a:solidFill>
                  <a:sysClr val="windowText" lastClr="000000"/>
                </a:solidFill>
              </a:rPr>
              <a:t>IO</a:t>
            </a:r>
            <a:r>
              <a:rPr lang="ru-RU" sz="2800" dirty="0">
                <a:solidFill>
                  <a:sysClr val="windowText" lastClr="000000"/>
                </a:solidFill>
              </a:rPr>
              <a:t> языке</a:t>
            </a:r>
          </a:p>
        </p:txBody>
      </p:sp>
      <p:cxnSp>
        <p:nvCxnSpPr>
          <p:cNvPr id="7" name="Прямая со стрелкой 6">
            <a:extLst>
              <a:ext uri="{FF2B5EF4-FFF2-40B4-BE49-F238E27FC236}">
                <a16:creationId xmlns:a16="http://schemas.microsoft.com/office/drawing/2014/main" id="{48495284-7F66-0130-71F4-81F2ED1DFD7D}"/>
              </a:ext>
            </a:extLst>
          </p:cNvPr>
          <p:cNvCxnSpPr>
            <a:stCxn id="5" idx="3"/>
            <a:endCxn id="4" idx="1"/>
          </p:cNvCxnSpPr>
          <p:nvPr/>
        </p:nvCxnSpPr>
        <p:spPr>
          <a:xfrm>
            <a:off x="3338111" y="3949547"/>
            <a:ext cx="4159785"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9470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F93B29-5E1B-F444-0D22-BAC59B235A48}"/>
              </a:ext>
            </a:extLst>
          </p:cNvPr>
          <p:cNvSpPr>
            <a:spLocks noGrp="1"/>
          </p:cNvSpPr>
          <p:nvPr>
            <p:ph type="title"/>
          </p:nvPr>
        </p:nvSpPr>
        <p:spPr/>
        <p:txBody>
          <a:bodyPr/>
          <a:lstStyle/>
          <a:p>
            <a:r>
              <a:rPr lang="ru-RU" dirty="0"/>
              <a:t>Создание </a:t>
            </a:r>
            <a:r>
              <a:rPr lang="en-US" b="1" dirty="0"/>
              <a:t>IO[A]</a:t>
            </a:r>
            <a:endParaRPr lang="ru-RU" b="1" dirty="0"/>
          </a:p>
        </p:txBody>
      </p:sp>
      <p:sp>
        <p:nvSpPr>
          <p:cNvPr id="3" name="Текст 2">
            <a:extLst>
              <a:ext uri="{FF2B5EF4-FFF2-40B4-BE49-F238E27FC236}">
                <a16:creationId xmlns:a16="http://schemas.microsoft.com/office/drawing/2014/main" id="{63458FA8-8673-78AB-A18B-B520E3EFE98C}"/>
              </a:ext>
            </a:extLst>
          </p:cNvPr>
          <p:cNvSpPr>
            <a:spLocks noGrp="1"/>
          </p:cNvSpPr>
          <p:nvPr>
            <p:ph type="body" idx="1"/>
          </p:nvPr>
        </p:nvSpPr>
        <p:spPr/>
        <p:txBody>
          <a:bodyPr>
            <a:normAutofit/>
          </a:bodyPr>
          <a:lstStyle/>
          <a:p>
            <a:r>
              <a:rPr lang="en-US" sz="3200" b="1" dirty="0" err="1"/>
              <a:t>IO.pure</a:t>
            </a:r>
            <a:r>
              <a:rPr lang="en-US" sz="3200" b="1" dirty="0"/>
              <a:t>(a: A)</a:t>
            </a:r>
            <a:r>
              <a:rPr lang="ru-RU" sz="3200" b="1" dirty="0"/>
              <a:t> </a:t>
            </a:r>
            <a:r>
              <a:rPr lang="ru-RU" sz="3200" dirty="0"/>
              <a:t>– результат вычисления всегда будет </a:t>
            </a:r>
            <a:r>
              <a:rPr lang="en-US" sz="3200" b="1" dirty="0"/>
              <a:t>a: A</a:t>
            </a:r>
            <a:r>
              <a:rPr lang="ru-RU" sz="3200" b="1" dirty="0"/>
              <a:t> </a:t>
            </a:r>
            <a:r>
              <a:rPr lang="ru-RU" sz="3200" dirty="0"/>
              <a:t>и заложен в его описании.</a:t>
            </a:r>
          </a:p>
          <a:p>
            <a:endParaRPr lang="ru-RU" sz="3200" dirty="0"/>
          </a:p>
          <a:p>
            <a:r>
              <a:rPr lang="en-US" sz="3200" b="1" dirty="0" err="1"/>
              <a:t>IO.delay</a:t>
            </a:r>
            <a:r>
              <a:rPr lang="en-US" sz="3200" b="1" dirty="0"/>
              <a:t>(f: () =&gt; A)</a:t>
            </a:r>
            <a:r>
              <a:rPr lang="ru-RU" sz="3200" b="1" dirty="0"/>
              <a:t> </a:t>
            </a:r>
            <a:r>
              <a:rPr lang="ru-RU" sz="3200" dirty="0"/>
              <a:t>– вычисление будет выполнять функцию </a:t>
            </a:r>
            <a:r>
              <a:rPr lang="en-US" sz="3200" dirty="0"/>
              <a:t>f</a:t>
            </a:r>
            <a:r>
              <a:rPr lang="ru-RU" sz="3200" dirty="0"/>
              <a:t> для получения результата </a:t>
            </a:r>
            <a:r>
              <a:rPr lang="en-US" sz="3200" dirty="0"/>
              <a:t>A. </a:t>
            </a:r>
            <a:br>
              <a:rPr lang="ru-RU" sz="3200" dirty="0"/>
            </a:br>
            <a:br>
              <a:rPr lang="ru-RU" sz="3200" dirty="0"/>
            </a:br>
            <a:r>
              <a:rPr lang="ru-RU" sz="3200" dirty="0"/>
              <a:t>Функция </a:t>
            </a:r>
            <a:r>
              <a:rPr lang="en-US" sz="3200" dirty="0"/>
              <a:t>f</a:t>
            </a:r>
            <a:r>
              <a:rPr lang="ru-RU" sz="3200" dirty="0"/>
              <a:t> не обязана быть чистой.</a:t>
            </a:r>
          </a:p>
        </p:txBody>
      </p:sp>
    </p:spTree>
    <p:extLst>
      <p:ext uri="{BB962C8B-B14F-4D97-AF65-F5344CB8AC3E}">
        <p14:creationId xmlns:p14="http://schemas.microsoft.com/office/powerpoint/2010/main" val="1706785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570E12-8490-B5B8-18B3-84435B99956E}"/>
              </a:ext>
            </a:extLst>
          </p:cNvPr>
          <p:cNvSpPr>
            <a:spLocks noGrp="1"/>
          </p:cNvSpPr>
          <p:nvPr>
            <p:ph type="title"/>
          </p:nvPr>
        </p:nvSpPr>
        <p:spPr/>
        <p:txBody>
          <a:bodyPr/>
          <a:lstStyle/>
          <a:p>
            <a:r>
              <a:rPr lang="ru-RU" dirty="0"/>
              <a:t>Как думаете, это чистая функция?</a:t>
            </a:r>
          </a:p>
        </p:txBody>
      </p:sp>
      <p:sp>
        <p:nvSpPr>
          <p:cNvPr id="3" name="Текст 2">
            <a:extLst>
              <a:ext uri="{FF2B5EF4-FFF2-40B4-BE49-F238E27FC236}">
                <a16:creationId xmlns:a16="http://schemas.microsoft.com/office/drawing/2014/main" id="{C35B4F5B-5269-CBC5-D392-2BB738481EE9}"/>
              </a:ext>
            </a:extLst>
          </p:cNvPr>
          <p:cNvSpPr>
            <a:spLocks noGrp="1"/>
          </p:cNvSpPr>
          <p:nvPr>
            <p:ph type="body" idx="1"/>
          </p:nvPr>
        </p:nvSpPr>
        <p:spPr>
          <a:xfrm>
            <a:off x="838200" y="1825625"/>
            <a:ext cx="10515600" cy="2570105"/>
          </a:xfrm>
        </p:spPr>
        <p:txBody>
          <a:bodyPr>
            <a:normAutofit lnSpcReduction="10000"/>
          </a:bodyPr>
          <a:lstStyle/>
          <a:p>
            <a:pPr marL="114300" indent="0">
              <a:buNone/>
            </a:pPr>
            <a:r>
              <a:rPr lang="fr-FR" sz="4000" b="1" dirty="0" err="1">
                <a:solidFill>
                  <a:schemeClr val="tx1"/>
                </a:solidFill>
                <a:effectLst/>
              </a:rPr>
              <a:t>def</a:t>
            </a:r>
            <a:r>
              <a:rPr lang="fr-FR" sz="4000" b="1" dirty="0">
                <a:solidFill>
                  <a:schemeClr val="tx1"/>
                </a:solidFill>
                <a:effectLst/>
              </a:rPr>
              <a:t> </a:t>
            </a:r>
            <a:r>
              <a:rPr lang="fr-FR" sz="4000" b="1" dirty="0" err="1">
                <a:solidFill>
                  <a:schemeClr val="tx1"/>
                </a:solidFill>
                <a:effectLst/>
              </a:rPr>
              <a:t>readDatabase</a:t>
            </a:r>
            <a:r>
              <a:rPr lang="fr-FR" sz="4000" b="1" dirty="0">
                <a:solidFill>
                  <a:schemeClr val="tx1"/>
                </a:solidFill>
                <a:effectLst/>
              </a:rPr>
              <a:t>(key: String): </a:t>
            </a:r>
            <a:r>
              <a:rPr lang="fr-FR" sz="4000" b="1" i="1" dirty="0">
                <a:solidFill>
                  <a:schemeClr val="tx1"/>
                </a:solidFill>
                <a:effectLst/>
              </a:rPr>
              <a:t>IO</a:t>
            </a:r>
            <a:r>
              <a:rPr lang="fr-FR" sz="4000" b="1" dirty="0">
                <a:solidFill>
                  <a:schemeClr val="tx1"/>
                </a:solidFill>
                <a:effectLst/>
              </a:rPr>
              <a:t>[Double] = 	</a:t>
            </a:r>
            <a:r>
              <a:rPr lang="fr-FR" sz="4000" b="1" dirty="0" err="1">
                <a:solidFill>
                  <a:schemeClr val="tx1"/>
                </a:solidFill>
                <a:effectLst/>
              </a:rPr>
              <a:t>IO.delay</a:t>
            </a:r>
            <a:r>
              <a:rPr lang="fr-FR" sz="4000" b="1" dirty="0">
                <a:solidFill>
                  <a:schemeClr val="tx1"/>
                </a:solidFill>
                <a:effectLst/>
              </a:rPr>
              <a:t> {</a:t>
            </a:r>
          </a:p>
          <a:p>
            <a:pPr marL="114300" indent="0">
              <a:buNone/>
            </a:pPr>
            <a:r>
              <a:rPr lang="ru-RU" sz="4000" i="1" dirty="0">
                <a:solidFill>
                  <a:schemeClr val="tx1"/>
                </a:solidFill>
              </a:rPr>
              <a:t>  </a:t>
            </a:r>
            <a:r>
              <a:rPr lang="fr-FR" sz="4000" i="1" dirty="0">
                <a:solidFill>
                  <a:schemeClr val="tx1"/>
                </a:solidFill>
              </a:rPr>
              <a:t>// </a:t>
            </a:r>
            <a:r>
              <a:rPr lang="ru-RU" sz="4000" i="1" dirty="0">
                <a:solidFill>
                  <a:schemeClr val="tx1"/>
                </a:solidFill>
              </a:rPr>
              <a:t>Тут какая-то логика похода в базу</a:t>
            </a:r>
            <a:endParaRPr lang="fr-FR" sz="4000" i="1" dirty="0">
              <a:solidFill>
                <a:schemeClr val="tx1"/>
              </a:solidFill>
              <a:effectLst/>
            </a:endParaRPr>
          </a:p>
          <a:p>
            <a:pPr marL="114300" indent="0">
              <a:buNone/>
            </a:pPr>
            <a:r>
              <a:rPr lang="fr-FR" sz="4000" b="1" dirty="0">
                <a:solidFill>
                  <a:schemeClr val="tx1"/>
                </a:solidFill>
                <a:effectLst/>
              </a:rPr>
              <a:t>}</a:t>
            </a:r>
          </a:p>
        </p:txBody>
      </p:sp>
      <p:sp>
        <p:nvSpPr>
          <p:cNvPr id="4" name="TextBox 3">
            <a:extLst>
              <a:ext uri="{FF2B5EF4-FFF2-40B4-BE49-F238E27FC236}">
                <a16:creationId xmlns:a16="http://schemas.microsoft.com/office/drawing/2014/main" id="{3EE523F8-E039-D17F-4219-EA7B01496420}"/>
              </a:ext>
            </a:extLst>
          </p:cNvPr>
          <p:cNvSpPr txBox="1"/>
          <p:nvPr/>
        </p:nvSpPr>
        <p:spPr>
          <a:xfrm>
            <a:off x="2131613" y="4530667"/>
            <a:ext cx="7928774" cy="2246769"/>
          </a:xfrm>
          <a:prstGeom prst="rect">
            <a:avLst/>
          </a:prstGeom>
          <a:noFill/>
        </p:spPr>
        <p:txBody>
          <a:bodyPr wrap="none" rtlCol="0">
            <a:spAutoFit/>
          </a:bodyPr>
          <a:lstStyle/>
          <a:p>
            <a:r>
              <a:rPr lang="ru-RU" sz="2800" dirty="0"/>
              <a:t>Поход в базу – конечно, грязное вычисление. </a:t>
            </a:r>
          </a:p>
          <a:p>
            <a:r>
              <a:rPr lang="ru-RU" sz="2800" dirty="0"/>
              <a:t>Но </a:t>
            </a:r>
            <a:r>
              <a:rPr lang="fr-FR" sz="2800" b="1" dirty="0" err="1">
                <a:solidFill>
                  <a:schemeClr val="tx1"/>
                </a:solidFill>
                <a:effectLst/>
              </a:rPr>
              <a:t>readDatabase</a:t>
            </a:r>
            <a:r>
              <a:rPr lang="ru-RU" sz="2800" b="1" dirty="0">
                <a:solidFill>
                  <a:schemeClr val="tx1"/>
                </a:solidFill>
                <a:effectLst/>
              </a:rPr>
              <a:t> </a:t>
            </a:r>
            <a:r>
              <a:rPr lang="ru-RU" sz="2800" dirty="0">
                <a:solidFill>
                  <a:schemeClr val="tx1"/>
                </a:solidFill>
                <a:effectLst/>
              </a:rPr>
              <a:t>в базу не ходит, </a:t>
            </a:r>
          </a:p>
          <a:p>
            <a:r>
              <a:rPr lang="ru-RU" sz="2800" dirty="0">
                <a:solidFill>
                  <a:schemeClr val="tx1"/>
                </a:solidFill>
                <a:effectLst/>
              </a:rPr>
              <a:t>оно лишь создает описание вычисления</a:t>
            </a:r>
            <a:r>
              <a:rPr lang="en-US" sz="2800" dirty="0">
                <a:solidFill>
                  <a:schemeClr val="tx1"/>
                </a:solidFill>
                <a:effectLst/>
              </a:rPr>
              <a:t>.</a:t>
            </a:r>
          </a:p>
          <a:p>
            <a:endParaRPr lang="en-US" sz="2800" dirty="0">
              <a:solidFill>
                <a:schemeClr val="tx1"/>
              </a:solidFill>
            </a:endParaRPr>
          </a:p>
          <a:p>
            <a:r>
              <a:rPr lang="ru-RU" sz="2800" dirty="0">
                <a:solidFill>
                  <a:schemeClr val="tx1"/>
                </a:solidFill>
              </a:rPr>
              <a:t>А когда в базу пойдем тогда?</a:t>
            </a:r>
            <a:endParaRPr lang="ru-RU" sz="2800" dirty="0"/>
          </a:p>
        </p:txBody>
      </p:sp>
    </p:spTree>
    <p:extLst>
      <p:ext uri="{BB962C8B-B14F-4D97-AF65-F5344CB8AC3E}">
        <p14:creationId xmlns:p14="http://schemas.microsoft.com/office/powerpoint/2010/main" val="269874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E1BA79-A530-6127-1D27-5E00A4434F76}"/>
              </a:ext>
            </a:extLst>
          </p:cNvPr>
          <p:cNvSpPr>
            <a:spLocks noGrp="1"/>
          </p:cNvSpPr>
          <p:nvPr>
            <p:ph type="title"/>
          </p:nvPr>
        </p:nvSpPr>
        <p:spPr>
          <a:xfrm>
            <a:off x="838200" y="1015120"/>
            <a:ext cx="10515600" cy="1325563"/>
          </a:xfrm>
        </p:spPr>
        <p:txBody>
          <a:bodyPr/>
          <a:lstStyle/>
          <a:p>
            <a:pPr algn="ctr"/>
            <a:r>
              <a:rPr lang="ru-RU" dirty="0"/>
              <a:t>Есть вопросы по </a:t>
            </a:r>
            <a:r>
              <a:rPr lang="en-US" dirty="0"/>
              <a:t>IO </a:t>
            </a:r>
            <a:r>
              <a:rPr lang="ru-RU" dirty="0"/>
              <a:t>языку?</a:t>
            </a:r>
          </a:p>
        </p:txBody>
      </p:sp>
      <p:pic>
        <p:nvPicPr>
          <p:cNvPr id="11266" name="Picture 2" descr="В честь праздника по чашечке эКспрессА: мемы в честь Дня филолога | 12 канал">
            <a:extLst>
              <a:ext uri="{FF2B5EF4-FFF2-40B4-BE49-F238E27FC236}">
                <a16:creationId xmlns:a16="http://schemas.microsoft.com/office/drawing/2014/main" id="{971AAA7E-9537-F75C-740A-B47A7BF6C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6008" y="2566930"/>
            <a:ext cx="6899983" cy="413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931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
          <p:cNvSpPr txBox="1">
            <a:spLocks noGrp="1"/>
          </p:cNvSpPr>
          <p:nvPr>
            <p:ph type="title" idx="4294967295"/>
          </p:nvPr>
        </p:nvSpPr>
        <p:spPr>
          <a:xfrm>
            <a:off x="457114" y="445146"/>
            <a:ext cx="11365847" cy="558127"/>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16675"/>
              </a:lnSpc>
              <a:spcBef>
                <a:spcPts val="0"/>
              </a:spcBef>
              <a:spcAft>
                <a:spcPts val="0"/>
              </a:spcAft>
              <a:buClr>
                <a:schemeClr val="dk1"/>
              </a:buClr>
              <a:buSzPct val="100000"/>
              <a:buFont typeface="Calibri"/>
              <a:buNone/>
            </a:pPr>
            <a:r>
              <a:rPr lang="ru-RU" sz="3634"/>
              <a:t>План курса ФИЛП 2024</a:t>
            </a:r>
            <a:endParaRPr/>
          </a:p>
        </p:txBody>
      </p:sp>
      <p:sp>
        <p:nvSpPr>
          <p:cNvPr id="134" name="Google Shape;134;p2"/>
          <p:cNvSpPr txBox="1">
            <a:spLocks noGrp="1"/>
          </p:cNvSpPr>
          <p:nvPr>
            <p:ph type="body" idx="1"/>
          </p:nvPr>
        </p:nvSpPr>
        <p:spPr>
          <a:xfrm>
            <a:off x="3500596" y="1499816"/>
            <a:ext cx="777550" cy="523726"/>
          </a:xfrm>
          <a:prstGeom prst="rect">
            <a:avLst/>
          </a:prstGeom>
          <a:noFill/>
          <a:ln>
            <a:noFill/>
          </a:ln>
        </p:spPr>
        <p:txBody>
          <a:bodyPr spcFirstLastPara="1" wrap="square" lIns="91425" tIns="45700" rIns="91425" bIns="45700" anchor="ctr" anchorCtr="0">
            <a:normAutofit fontScale="85000" lnSpcReduction="20000"/>
          </a:bodyPr>
          <a:lstStyle/>
          <a:p>
            <a:pPr marL="228600" lvl="0" indent="-228600" algn="ctr" rtl="0">
              <a:lnSpc>
                <a:spcPct val="90000"/>
              </a:lnSpc>
              <a:spcBef>
                <a:spcPts val="0"/>
              </a:spcBef>
              <a:spcAft>
                <a:spcPts val="0"/>
              </a:spcAft>
              <a:buClr>
                <a:schemeClr val="dk1"/>
              </a:buClr>
              <a:buSzPct val="99056"/>
              <a:buNone/>
            </a:pPr>
            <a:r>
              <a:rPr lang="ru-RU"/>
              <a:t>02</a:t>
            </a:r>
            <a:endParaRPr/>
          </a:p>
        </p:txBody>
      </p:sp>
      <p:sp>
        <p:nvSpPr>
          <p:cNvPr id="135" name="Google Shape;135;p2"/>
          <p:cNvSpPr txBox="1">
            <a:spLocks noGrp="1"/>
          </p:cNvSpPr>
          <p:nvPr>
            <p:ph type="body" idx="2"/>
          </p:nvPr>
        </p:nvSpPr>
        <p:spPr>
          <a:xfrm>
            <a:off x="5729485" y="1499816"/>
            <a:ext cx="777550" cy="523726"/>
          </a:xfrm>
          <a:prstGeom prst="rect">
            <a:avLst/>
          </a:prstGeom>
          <a:noFill/>
          <a:ln>
            <a:noFill/>
          </a:ln>
        </p:spPr>
        <p:txBody>
          <a:bodyPr spcFirstLastPara="1" wrap="square" lIns="91425" tIns="45700" rIns="91425" bIns="45700" anchor="ctr" anchorCtr="0">
            <a:normAutofit fontScale="85000" lnSpcReduction="20000"/>
          </a:bodyPr>
          <a:lstStyle/>
          <a:p>
            <a:pPr marL="228600" lvl="0" indent="-228600" algn="ctr" rtl="0">
              <a:lnSpc>
                <a:spcPct val="90000"/>
              </a:lnSpc>
              <a:spcBef>
                <a:spcPts val="0"/>
              </a:spcBef>
              <a:spcAft>
                <a:spcPts val="0"/>
              </a:spcAft>
              <a:buClr>
                <a:schemeClr val="dk1"/>
              </a:buClr>
              <a:buSzPct val="99056"/>
              <a:buNone/>
            </a:pPr>
            <a:r>
              <a:rPr lang="ru-RU"/>
              <a:t>03</a:t>
            </a:r>
            <a:endParaRPr/>
          </a:p>
        </p:txBody>
      </p:sp>
      <p:sp>
        <p:nvSpPr>
          <p:cNvPr id="136" name="Google Shape;136;p2"/>
          <p:cNvSpPr txBox="1">
            <a:spLocks noGrp="1"/>
          </p:cNvSpPr>
          <p:nvPr>
            <p:ph type="body" idx="3"/>
          </p:nvPr>
        </p:nvSpPr>
        <p:spPr>
          <a:xfrm>
            <a:off x="7890695" y="1499816"/>
            <a:ext cx="777550" cy="523726"/>
          </a:xfrm>
          <a:prstGeom prst="rect">
            <a:avLst/>
          </a:prstGeom>
          <a:noFill/>
          <a:ln>
            <a:noFill/>
          </a:ln>
        </p:spPr>
        <p:txBody>
          <a:bodyPr spcFirstLastPara="1" wrap="square" lIns="91425" tIns="45700" rIns="91425" bIns="45700" anchor="ctr" anchorCtr="0">
            <a:normAutofit fontScale="85000" lnSpcReduction="20000"/>
          </a:bodyPr>
          <a:lstStyle/>
          <a:p>
            <a:pPr marL="228600" lvl="0" indent="-228600" algn="ctr" rtl="0">
              <a:lnSpc>
                <a:spcPct val="90000"/>
              </a:lnSpc>
              <a:spcBef>
                <a:spcPts val="0"/>
              </a:spcBef>
              <a:spcAft>
                <a:spcPts val="0"/>
              </a:spcAft>
              <a:buClr>
                <a:schemeClr val="dk1"/>
              </a:buClr>
              <a:buSzPct val="99056"/>
              <a:buNone/>
            </a:pPr>
            <a:r>
              <a:rPr lang="ru-RU"/>
              <a:t>04</a:t>
            </a:r>
            <a:endParaRPr/>
          </a:p>
        </p:txBody>
      </p:sp>
      <p:sp>
        <p:nvSpPr>
          <p:cNvPr id="137" name="Google Shape;137;p2"/>
          <p:cNvSpPr txBox="1">
            <a:spLocks noGrp="1"/>
          </p:cNvSpPr>
          <p:nvPr>
            <p:ph type="body" idx="4"/>
          </p:nvPr>
        </p:nvSpPr>
        <p:spPr>
          <a:xfrm>
            <a:off x="10154705" y="1499816"/>
            <a:ext cx="777550" cy="523726"/>
          </a:xfrm>
          <a:prstGeom prst="rect">
            <a:avLst/>
          </a:prstGeom>
          <a:noFill/>
          <a:ln>
            <a:noFill/>
          </a:ln>
        </p:spPr>
        <p:txBody>
          <a:bodyPr spcFirstLastPara="1" wrap="square" lIns="91425" tIns="45700" rIns="91425" bIns="45700" anchor="ctr" anchorCtr="0">
            <a:normAutofit fontScale="85000" lnSpcReduction="20000"/>
          </a:bodyPr>
          <a:lstStyle/>
          <a:p>
            <a:pPr marL="228600" lvl="0" indent="-228600" algn="ctr" rtl="0">
              <a:lnSpc>
                <a:spcPct val="90000"/>
              </a:lnSpc>
              <a:spcBef>
                <a:spcPts val="0"/>
              </a:spcBef>
              <a:spcAft>
                <a:spcPts val="0"/>
              </a:spcAft>
              <a:buClr>
                <a:schemeClr val="dk1"/>
              </a:buClr>
              <a:buSzPct val="99056"/>
              <a:buNone/>
            </a:pPr>
            <a:r>
              <a:rPr lang="ru-RU"/>
              <a:t>05</a:t>
            </a:r>
            <a:endParaRPr/>
          </a:p>
        </p:txBody>
      </p:sp>
      <p:sp>
        <p:nvSpPr>
          <p:cNvPr id="138" name="Google Shape;138;p2"/>
          <p:cNvSpPr txBox="1">
            <a:spLocks noGrp="1"/>
          </p:cNvSpPr>
          <p:nvPr>
            <p:ph type="body" idx="5"/>
          </p:nvPr>
        </p:nvSpPr>
        <p:spPr>
          <a:xfrm>
            <a:off x="1232523" y="1499816"/>
            <a:ext cx="777550" cy="523726"/>
          </a:xfrm>
          <a:prstGeom prst="rect">
            <a:avLst/>
          </a:prstGeom>
          <a:noFill/>
          <a:ln>
            <a:noFill/>
          </a:ln>
        </p:spPr>
        <p:txBody>
          <a:bodyPr spcFirstLastPara="1" wrap="square" lIns="91425" tIns="45700" rIns="91425" bIns="45700" anchor="ctr" anchorCtr="0">
            <a:normAutofit fontScale="85000" lnSpcReduction="20000"/>
          </a:bodyPr>
          <a:lstStyle/>
          <a:p>
            <a:pPr marL="228600" lvl="0" indent="-228600" algn="ctr" rtl="0">
              <a:lnSpc>
                <a:spcPct val="90000"/>
              </a:lnSpc>
              <a:spcBef>
                <a:spcPts val="0"/>
              </a:spcBef>
              <a:spcAft>
                <a:spcPts val="0"/>
              </a:spcAft>
              <a:buClr>
                <a:schemeClr val="dk1"/>
              </a:buClr>
              <a:buSzPct val="99056"/>
              <a:buNone/>
            </a:pPr>
            <a:r>
              <a:rPr lang="ru-RU"/>
              <a:t>01</a:t>
            </a:r>
            <a:endParaRPr/>
          </a:p>
        </p:txBody>
      </p:sp>
      <p:sp>
        <p:nvSpPr>
          <p:cNvPr id="139" name="Google Shape;139;p2"/>
          <p:cNvSpPr txBox="1">
            <a:spLocks noGrp="1"/>
          </p:cNvSpPr>
          <p:nvPr>
            <p:ph type="body" idx="6"/>
          </p:nvPr>
        </p:nvSpPr>
        <p:spPr>
          <a:xfrm>
            <a:off x="813129" y="2499614"/>
            <a:ext cx="1616418" cy="336554"/>
          </a:xfrm>
          <a:prstGeom prst="rect">
            <a:avLst/>
          </a:prstGeom>
          <a:noFill/>
          <a:ln>
            <a:noFill/>
          </a:ln>
        </p:spPr>
        <p:txBody>
          <a:bodyPr spcFirstLastPara="1" wrap="square" lIns="91425" tIns="45700" rIns="91425" bIns="45700" anchor="ctr" anchorCtr="0">
            <a:normAutofit fontScale="92500" lnSpcReduction="20000"/>
          </a:bodyPr>
          <a:lstStyle/>
          <a:p>
            <a:pPr marL="228600" lvl="0" indent="-228600" algn="ctr" rtl="0">
              <a:lnSpc>
                <a:spcPct val="117935"/>
              </a:lnSpc>
              <a:spcBef>
                <a:spcPts val="0"/>
              </a:spcBef>
              <a:spcAft>
                <a:spcPts val="0"/>
              </a:spcAft>
              <a:buClr>
                <a:srgbClr val="1E1E1E"/>
              </a:buClr>
              <a:buSzPct val="99941"/>
              <a:buNone/>
            </a:pPr>
            <a:r>
              <a:rPr lang="ru-RU" sz="1695">
                <a:solidFill>
                  <a:srgbClr val="1E1E1E"/>
                </a:solidFill>
              </a:rPr>
              <a:t>Вводная</a:t>
            </a:r>
            <a:endParaRPr/>
          </a:p>
        </p:txBody>
      </p:sp>
      <p:sp>
        <p:nvSpPr>
          <p:cNvPr id="140" name="Google Shape;140;p2"/>
          <p:cNvSpPr txBox="1">
            <a:spLocks noGrp="1"/>
          </p:cNvSpPr>
          <p:nvPr>
            <p:ph type="body" idx="7"/>
          </p:nvPr>
        </p:nvSpPr>
        <p:spPr>
          <a:xfrm>
            <a:off x="3081183" y="2271255"/>
            <a:ext cx="1616418" cy="79327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1E1E1E"/>
              </a:buClr>
              <a:buSzPts val="1695"/>
              <a:buNone/>
            </a:pPr>
            <a:r>
              <a:rPr lang="ru-RU" sz="1695">
                <a:solidFill>
                  <a:srgbClr val="1E1E1E"/>
                </a:solidFill>
              </a:rPr>
              <a:t>Базовый синтаксис</a:t>
            </a:r>
            <a:endParaRPr/>
          </a:p>
        </p:txBody>
      </p:sp>
      <p:sp>
        <p:nvSpPr>
          <p:cNvPr id="141" name="Google Shape;141;p2"/>
          <p:cNvSpPr txBox="1">
            <a:spLocks noGrp="1"/>
          </p:cNvSpPr>
          <p:nvPr>
            <p:ph type="body" idx="8"/>
          </p:nvPr>
        </p:nvSpPr>
        <p:spPr>
          <a:xfrm>
            <a:off x="5275698" y="2406028"/>
            <a:ext cx="1616418" cy="523726"/>
          </a:xfrm>
          <a:prstGeom prst="rect">
            <a:avLst/>
          </a:prstGeom>
          <a:noFill/>
          <a:ln>
            <a:noFill/>
          </a:ln>
        </p:spPr>
        <p:txBody>
          <a:bodyPr spcFirstLastPara="1" wrap="square" lIns="91425" tIns="45700" rIns="91425" bIns="45700" anchor="ctr" anchorCtr="0">
            <a:normAutofit/>
          </a:bodyPr>
          <a:lstStyle/>
          <a:p>
            <a:pPr marL="0" lvl="0" indent="0" algn="ctr" rtl="0">
              <a:lnSpc>
                <a:spcPct val="117935"/>
              </a:lnSpc>
              <a:spcBef>
                <a:spcPts val="0"/>
              </a:spcBef>
              <a:spcAft>
                <a:spcPts val="0"/>
              </a:spcAft>
              <a:buClr>
                <a:srgbClr val="1E1E1E"/>
              </a:buClr>
              <a:buSzPts val="1695"/>
              <a:buNone/>
            </a:pPr>
            <a:r>
              <a:rPr lang="ru-RU" sz="1695">
                <a:solidFill>
                  <a:srgbClr val="1E1E1E"/>
                </a:solidFill>
              </a:rPr>
              <a:t>Функции</a:t>
            </a:r>
            <a:endParaRPr/>
          </a:p>
        </p:txBody>
      </p:sp>
      <p:sp>
        <p:nvSpPr>
          <p:cNvPr id="142" name="Google Shape;142;p2"/>
          <p:cNvSpPr txBox="1">
            <a:spLocks noGrp="1"/>
          </p:cNvSpPr>
          <p:nvPr>
            <p:ph type="body" idx="9"/>
          </p:nvPr>
        </p:nvSpPr>
        <p:spPr>
          <a:xfrm>
            <a:off x="7547196" y="2271255"/>
            <a:ext cx="1616418" cy="793273"/>
          </a:xfrm>
          <a:prstGeom prst="rect">
            <a:avLst/>
          </a:prstGeom>
          <a:noFill/>
          <a:ln>
            <a:noFill/>
          </a:ln>
        </p:spPr>
        <p:txBody>
          <a:bodyPr spcFirstLastPara="1" wrap="square" lIns="91425" tIns="45700" rIns="91425" bIns="45700" anchor="ctr" anchorCtr="0">
            <a:normAutofit/>
          </a:bodyPr>
          <a:lstStyle/>
          <a:p>
            <a:pPr marL="0" lvl="0" indent="0" algn="ctr" rtl="0">
              <a:lnSpc>
                <a:spcPct val="117935"/>
              </a:lnSpc>
              <a:spcBef>
                <a:spcPts val="0"/>
              </a:spcBef>
              <a:spcAft>
                <a:spcPts val="0"/>
              </a:spcAft>
              <a:buClr>
                <a:srgbClr val="1E1E1E"/>
              </a:buClr>
              <a:buSzPts val="1695"/>
              <a:buNone/>
            </a:pPr>
            <a:r>
              <a:rPr lang="ru-RU" sz="1695">
                <a:solidFill>
                  <a:srgbClr val="1E1E1E"/>
                </a:solidFill>
              </a:rPr>
              <a:t>ADT, коллекции</a:t>
            </a:r>
            <a:endParaRPr/>
          </a:p>
        </p:txBody>
      </p:sp>
      <p:sp>
        <p:nvSpPr>
          <p:cNvPr id="143" name="Google Shape;143;p2"/>
          <p:cNvSpPr txBox="1">
            <a:spLocks noGrp="1"/>
          </p:cNvSpPr>
          <p:nvPr>
            <p:ph type="body" idx="13"/>
          </p:nvPr>
        </p:nvSpPr>
        <p:spPr>
          <a:xfrm>
            <a:off x="9730092" y="2499614"/>
            <a:ext cx="1616418" cy="336554"/>
          </a:xfrm>
          <a:prstGeom prst="rect">
            <a:avLst/>
          </a:prstGeom>
          <a:noFill/>
          <a:ln>
            <a:noFill/>
          </a:ln>
        </p:spPr>
        <p:txBody>
          <a:bodyPr spcFirstLastPara="1" wrap="square" lIns="91425" tIns="45700" rIns="91425" bIns="45700" anchor="ctr" anchorCtr="0">
            <a:noAutofit/>
          </a:bodyPr>
          <a:lstStyle/>
          <a:p>
            <a:pPr marL="0" lvl="0" indent="0" algn="ctr" rtl="0">
              <a:lnSpc>
                <a:spcPct val="117935"/>
              </a:lnSpc>
              <a:spcBef>
                <a:spcPts val="0"/>
              </a:spcBef>
              <a:spcAft>
                <a:spcPts val="0"/>
              </a:spcAft>
              <a:buClr>
                <a:srgbClr val="1E1E1E"/>
              </a:buClr>
              <a:buSzPts val="1695"/>
              <a:buNone/>
            </a:pPr>
            <a:r>
              <a:rPr lang="ru-RU" sz="1695">
                <a:solidFill>
                  <a:srgbClr val="1E1E1E"/>
                </a:solidFill>
              </a:rPr>
              <a:t>Implicits, Typeclasses</a:t>
            </a:r>
            <a:endParaRPr sz="1695">
              <a:solidFill>
                <a:srgbClr val="1E1E1E"/>
              </a:solidFill>
            </a:endParaRPr>
          </a:p>
        </p:txBody>
      </p:sp>
      <p:sp>
        <p:nvSpPr>
          <p:cNvPr id="144" name="Google Shape;144;p2" descr="Scala-full-color.svg"/>
          <p:cNvSpPr/>
          <p:nvPr/>
        </p:nvSpPr>
        <p:spPr>
          <a:xfrm>
            <a:off x="117366" y="260523"/>
            <a:ext cx="184624" cy="184624"/>
          </a:xfrm>
          <a:prstGeom prst="rect">
            <a:avLst/>
          </a:prstGeom>
          <a:noFill/>
          <a:ln>
            <a:noFill/>
          </a:ln>
        </p:spPr>
        <p:txBody>
          <a:bodyPr spcFirstLastPara="1" wrap="square" lIns="55375" tIns="27675" rIns="55375" bIns="27675" anchor="t" anchorCtr="0">
            <a:noAutofit/>
          </a:bodyPr>
          <a:lstStyle/>
          <a:p>
            <a:pPr marL="0" marR="0" lvl="0" indent="0" algn="l" rtl="0">
              <a:spcBef>
                <a:spcPts val="0"/>
              </a:spcBef>
              <a:spcAft>
                <a:spcPts val="0"/>
              </a:spcAft>
              <a:buNone/>
            </a:pPr>
            <a:endParaRPr sz="1090">
              <a:solidFill>
                <a:schemeClr val="dk1"/>
              </a:solidFill>
              <a:latin typeface="Calibri"/>
              <a:ea typeface="Calibri"/>
              <a:cs typeface="Calibri"/>
              <a:sym typeface="Calibri"/>
            </a:endParaRPr>
          </a:p>
        </p:txBody>
      </p:sp>
      <p:sp>
        <p:nvSpPr>
          <p:cNvPr id="145" name="Google Shape;145;p2"/>
          <p:cNvSpPr txBox="1">
            <a:spLocks noGrp="1"/>
          </p:cNvSpPr>
          <p:nvPr>
            <p:ph type="body" idx="1"/>
          </p:nvPr>
        </p:nvSpPr>
        <p:spPr>
          <a:xfrm>
            <a:off x="3500620" y="3817175"/>
            <a:ext cx="777543" cy="523726"/>
          </a:xfrm>
          <a:prstGeom prst="rect">
            <a:avLst/>
          </a:prstGeom>
          <a:noFill/>
          <a:ln>
            <a:noFill/>
          </a:ln>
        </p:spPr>
        <p:txBody>
          <a:bodyPr spcFirstLastPara="1" wrap="square" lIns="91425" tIns="45700" rIns="91425" bIns="45700" anchor="ctr" anchorCtr="0">
            <a:normAutofit fontScale="85000" lnSpcReduction="20000"/>
          </a:bodyPr>
          <a:lstStyle/>
          <a:p>
            <a:pPr marL="228600" lvl="0" indent="-228600" algn="ctr" rtl="0">
              <a:lnSpc>
                <a:spcPct val="90000"/>
              </a:lnSpc>
              <a:spcBef>
                <a:spcPts val="0"/>
              </a:spcBef>
              <a:spcAft>
                <a:spcPts val="0"/>
              </a:spcAft>
              <a:buClr>
                <a:schemeClr val="dk1"/>
              </a:buClr>
              <a:buSzPct val="99056"/>
              <a:buNone/>
            </a:pPr>
            <a:r>
              <a:rPr lang="ru-RU"/>
              <a:t>07</a:t>
            </a:r>
            <a:endParaRPr/>
          </a:p>
        </p:txBody>
      </p:sp>
      <p:sp>
        <p:nvSpPr>
          <p:cNvPr id="146" name="Google Shape;146;p2"/>
          <p:cNvSpPr txBox="1">
            <a:spLocks noGrp="1"/>
          </p:cNvSpPr>
          <p:nvPr>
            <p:ph type="body" idx="2"/>
          </p:nvPr>
        </p:nvSpPr>
        <p:spPr>
          <a:xfrm>
            <a:off x="5729489" y="3817175"/>
            <a:ext cx="777543" cy="523726"/>
          </a:xfrm>
          <a:prstGeom prst="rect">
            <a:avLst/>
          </a:prstGeom>
          <a:noFill/>
          <a:ln>
            <a:noFill/>
          </a:ln>
        </p:spPr>
        <p:txBody>
          <a:bodyPr spcFirstLastPara="1" wrap="square" lIns="91425" tIns="45700" rIns="91425" bIns="45700" anchor="ctr" anchorCtr="0">
            <a:normAutofit fontScale="85000" lnSpcReduction="20000"/>
          </a:bodyPr>
          <a:lstStyle/>
          <a:p>
            <a:pPr marL="228600" lvl="0" indent="-228600" algn="ctr" rtl="0">
              <a:lnSpc>
                <a:spcPct val="90000"/>
              </a:lnSpc>
              <a:spcBef>
                <a:spcPts val="0"/>
              </a:spcBef>
              <a:spcAft>
                <a:spcPts val="0"/>
              </a:spcAft>
              <a:buClr>
                <a:schemeClr val="dk1"/>
              </a:buClr>
              <a:buSzPct val="99056"/>
              <a:buNone/>
            </a:pPr>
            <a:r>
              <a:rPr lang="ru-RU"/>
              <a:t>08</a:t>
            </a:r>
            <a:endParaRPr/>
          </a:p>
        </p:txBody>
      </p:sp>
      <p:sp>
        <p:nvSpPr>
          <p:cNvPr id="147" name="Google Shape;147;p2"/>
          <p:cNvSpPr txBox="1">
            <a:spLocks noGrp="1"/>
          </p:cNvSpPr>
          <p:nvPr>
            <p:ph type="body" idx="3"/>
          </p:nvPr>
        </p:nvSpPr>
        <p:spPr>
          <a:xfrm>
            <a:off x="7890680" y="3817175"/>
            <a:ext cx="777543" cy="523726"/>
          </a:xfrm>
          <a:prstGeom prst="rect">
            <a:avLst/>
          </a:prstGeom>
          <a:noFill/>
          <a:ln>
            <a:noFill/>
          </a:ln>
        </p:spPr>
        <p:txBody>
          <a:bodyPr spcFirstLastPara="1" wrap="square" lIns="91425" tIns="45700" rIns="91425" bIns="45700" anchor="ctr" anchorCtr="0">
            <a:normAutofit fontScale="85000" lnSpcReduction="20000"/>
          </a:bodyPr>
          <a:lstStyle/>
          <a:p>
            <a:pPr marL="228600" lvl="0" indent="-228600" algn="ctr" rtl="0">
              <a:lnSpc>
                <a:spcPct val="90000"/>
              </a:lnSpc>
              <a:spcBef>
                <a:spcPts val="0"/>
              </a:spcBef>
              <a:spcAft>
                <a:spcPts val="0"/>
              </a:spcAft>
              <a:buClr>
                <a:schemeClr val="dk1"/>
              </a:buClr>
              <a:buSzPct val="99056"/>
              <a:buNone/>
            </a:pPr>
            <a:r>
              <a:rPr lang="ru-RU" dirty="0"/>
              <a:t>09</a:t>
            </a:r>
            <a:endParaRPr dirty="0"/>
          </a:p>
        </p:txBody>
      </p:sp>
      <p:sp>
        <p:nvSpPr>
          <p:cNvPr id="148" name="Google Shape;148;p2"/>
          <p:cNvSpPr txBox="1">
            <a:spLocks noGrp="1"/>
          </p:cNvSpPr>
          <p:nvPr>
            <p:ph type="body" idx="4"/>
          </p:nvPr>
        </p:nvSpPr>
        <p:spPr>
          <a:xfrm>
            <a:off x="10154670" y="3817175"/>
            <a:ext cx="777543" cy="523726"/>
          </a:xfrm>
          <a:prstGeom prst="rect">
            <a:avLst/>
          </a:prstGeom>
          <a:noFill/>
          <a:ln>
            <a:noFill/>
          </a:ln>
        </p:spPr>
        <p:txBody>
          <a:bodyPr spcFirstLastPara="1" wrap="square" lIns="91425" tIns="45700" rIns="91425" bIns="45700" anchor="ctr" anchorCtr="0">
            <a:normAutofit fontScale="85000" lnSpcReduction="20000"/>
          </a:bodyPr>
          <a:lstStyle/>
          <a:p>
            <a:pPr marL="228600" lvl="0" indent="-228600" algn="ctr" rtl="0">
              <a:lnSpc>
                <a:spcPct val="90000"/>
              </a:lnSpc>
              <a:spcBef>
                <a:spcPts val="0"/>
              </a:spcBef>
              <a:spcAft>
                <a:spcPts val="0"/>
              </a:spcAft>
              <a:buClr>
                <a:schemeClr val="dk1"/>
              </a:buClr>
              <a:buSzPct val="99056"/>
              <a:buNone/>
            </a:pPr>
            <a:r>
              <a:rPr lang="ru-RU"/>
              <a:t>10</a:t>
            </a:r>
            <a:endParaRPr/>
          </a:p>
        </p:txBody>
      </p:sp>
      <p:sp>
        <p:nvSpPr>
          <p:cNvPr id="149" name="Google Shape;149;p2"/>
          <p:cNvSpPr txBox="1">
            <a:spLocks noGrp="1"/>
          </p:cNvSpPr>
          <p:nvPr>
            <p:ph type="body" idx="5"/>
          </p:nvPr>
        </p:nvSpPr>
        <p:spPr>
          <a:xfrm>
            <a:off x="1232566" y="3817175"/>
            <a:ext cx="777543" cy="523726"/>
          </a:xfrm>
          <a:prstGeom prst="rect">
            <a:avLst/>
          </a:prstGeom>
          <a:noFill/>
          <a:ln>
            <a:noFill/>
          </a:ln>
        </p:spPr>
        <p:txBody>
          <a:bodyPr spcFirstLastPara="1" wrap="square" lIns="91425" tIns="45700" rIns="91425" bIns="45700" anchor="ctr" anchorCtr="0">
            <a:normAutofit fontScale="85000" lnSpcReduction="20000"/>
          </a:bodyPr>
          <a:lstStyle/>
          <a:p>
            <a:pPr marL="228600" lvl="0" indent="-228600" algn="ctr" rtl="0">
              <a:lnSpc>
                <a:spcPct val="90000"/>
              </a:lnSpc>
              <a:spcBef>
                <a:spcPts val="0"/>
              </a:spcBef>
              <a:spcAft>
                <a:spcPts val="0"/>
              </a:spcAft>
              <a:buClr>
                <a:schemeClr val="dk1"/>
              </a:buClr>
              <a:buSzPct val="99056"/>
              <a:buNone/>
            </a:pPr>
            <a:r>
              <a:rPr lang="ru-RU"/>
              <a:t>06</a:t>
            </a:r>
            <a:endParaRPr/>
          </a:p>
        </p:txBody>
      </p:sp>
      <p:sp>
        <p:nvSpPr>
          <p:cNvPr id="150" name="Google Shape;150;p2"/>
          <p:cNvSpPr txBox="1">
            <a:spLocks noGrp="1"/>
          </p:cNvSpPr>
          <p:nvPr>
            <p:ph type="body" idx="6"/>
          </p:nvPr>
        </p:nvSpPr>
        <p:spPr>
          <a:xfrm>
            <a:off x="813129" y="4816973"/>
            <a:ext cx="1616418" cy="336554"/>
          </a:xfrm>
          <a:prstGeom prst="rect">
            <a:avLst/>
          </a:prstGeom>
          <a:noFill/>
          <a:ln>
            <a:noFill/>
          </a:ln>
        </p:spPr>
        <p:txBody>
          <a:bodyPr spcFirstLastPara="1" wrap="square" lIns="91425" tIns="45700" rIns="91425" bIns="45700" anchor="ctr" anchorCtr="0">
            <a:normAutofit fontScale="62500" lnSpcReduction="20000"/>
          </a:bodyPr>
          <a:lstStyle/>
          <a:p>
            <a:pPr marL="0" lvl="0" indent="0" algn="ctr" rtl="0">
              <a:lnSpc>
                <a:spcPct val="90000"/>
              </a:lnSpc>
              <a:spcBef>
                <a:spcPts val="0"/>
              </a:spcBef>
              <a:spcAft>
                <a:spcPts val="0"/>
              </a:spcAft>
              <a:buClr>
                <a:srgbClr val="1E1E1E"/>
              </a:buClr>
              <a:buSzPct val="99941"/>
              <a:buNone/>
            </a:pPr>
            <a:r>
              <a:rPr lang="ru-RU" sz="1695">
                <a:solidFill>
                  <a:srgbClr val="1E1E1E"/>
                </a:solidFill>
              </a:rPr>
              <a:t>Common typeclasses</a:t>
            </a:r>
            <a:endParaRPr sz="1695">
              <a:solidFill>
                <a:srgbClr val="1E1E1E"/>
              </a:solidFill>
            </a:endParaRPr>
          </a:p>
        </p:txBody>
      </p:sp>
      <p:sp>
        <p:nvSpPr>
          <p:cNvPr id="151" name="Google Shape;151;p2"/>
          <p:cNvSpPr txBox="1">
            <a:spLocks noGrp="1"/>
          </p:cNvSpPr>
          <p:nvPr>
            <p:ph type="body" idx="7"/>
          </p:nvPr>
        </p:nvSpPr>
        <p:spPr>
          <a:xfrm>
            <a:off x="3081183" y="4588614"/>
            <a:ext cx="1616418" cy="793273"/>
          </a:xfrm>
          <a:prstGeom prst="rect">
            <a:avLst/>
          </a:prstGeom>
          <a:noFill/>
          <a:ln>
            <a:noFill/>
          </a:ln>
        </p:spPr>
        <p:txBody>
          <a:bodyPr spcFirstLastPara="1" wrap="square" lIns="91425" tIns="45700" rIns="91425" bIns="45700" anchor="ctr" anchorCtr="0">
            <a:normAutofit/>
          </a:bodyPr>
          <a:lstStyle/>
          <a:p>
            <a:pPr marL="0" lvl="0" indent="0" algn="ctr" rtl="0">
              <a:lnSpc>
                <a:spcPct val="117935"/>
              </a:lnSpc>
              <a:spcBef>
                <a:spcPts val="0"/>
              </a:spcBef>
              <a:spcAft>
                <a:spcPts val="0"/>
              </a:spcAft>
              <a:buClr>
                <a:srgbClr val="1E1E1E"/>
              </a:buClr>
              <a:buSzPts val="1695"/>
              <a:buNone/>
            </a:pPr>
            <a:r>
              <a:rPr lang="ru-RU" sz="1695">
                <a:solidFill>
                  <a:srgbClr val="1E1E1E"/>
                </a:solidFill>
              </a:rPr>
              <a:t>Monad</a:t>
            </a:r>
            <a:endParaRPr sz="1695">
              <a:solidFill>
                <a:srgbClr val="1E1E1E"/>
              </a:solidFill>
            </a:endParaRPr>
          </a:p>
        </p:txBody>
      </p:sp>
      <p:sp>
        <p:nvSpPr>
          <p:cNvPr id="152" name="Google Shape;152;p2"/>
          <p:cNvSpPr txBox="1">
            <a:spLocks noGrp="1"/>
          </p:cNvSpPr>
          <p:nvPr>
            <p:ph type="body" idx="8"/>
          </p:nvPr>
        </p:nvSpPr>
        <p:spPr>
          <a:xfrm>
            <a:off x="5275698" y="4723387"/>
            <a:ext cx="1616418" cy="523726"/>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17935"/>
              </a:lnSpc>
              <a:spcBef>
                <a:spcPts val="0"/>
              </a:spcBef>
              <a:spcAft>
                <a:spcPts val="0"/>
              </a:spcAft>
              <a:buClr>
                <a:srgbClr val="1E1E1E"/>
              </a:buClr>
              <a:buSzPts val="1695"/>
              <a:buNone/>
            </a:pPr>
            <a:r>
              <a:rPr lang="ru-RU" sz="1695" dirty="0">
                <a:solidFill>
                  <a:srgbClr val="1E1E1E"/>
                </a:solidFill>
              </a:rPr>
              <a:t>Конкурентность и параллелизм</a:t>
            </a:r>
            <a:endParaRPr dirty="0"/>
          </a:p>
        </p:txBody>
      </p:sp>
      <p:sp>
        <p:nvSpPr>
          <p:cNvPr id="153" name="Google Shape;153;p2"/>
          <p:cNvSpPr txBox="1">
            <a:spLocks noGrp="1"/>
          </p:cNvSpPr>
          <p:nvPr>
            <p:ph type="body" idx="9"/>
          </p:nvPr>
        </p:nvSpPr>
        <p:spPr>
          <a:xfrm>
            <a:off x="7547196" y="4588614"/>
            <a:ext cx="1616418" cy="793273"/>
          </a:xfrm>
          <a:prstGeom prst="rect">
            <a:avLst/>
          </a:prstGeom>
          <a:noFill/>
          <a:ln>
            <a:noFill/>
          </a:ln>
        </p:spPr>
        <p:txBody>
          <a:bodyPr spcFirstLastPara="1" wrap="square" lIns="91425" tIns="45700" rIns="91425" bIns="45700" anchor="ctr" anchorCtr="0">
            <a:normAutofit/>
          </a:bodyPr>
          <a:lstStyle/>
          <a:p>
            <a:pPr marL="0" lvl="0" indent="0" algn="ctr" rtl="0">
              <a:lnSpc>
                <a:spcPct val="117935"/>
              </a:lnSpc>
              <a:spcBef>
                <a:spcPts val="0"/>
              </a:spcBef>
              <a:spcAft>
                <a:spcPts val="0"/>
              </a:spcAft>
              <a:buClr>
                <a:srgbClr val="1E1E1E"/>
              </a:buClr>
              <a:buSzPts val="1695"/>
              <a:buNone/>
            </a:pPr>
            <a:r>
              <a:rPr lang="ru-RU" sz="1600" dirty="0">
                <a:solidFill>
                  <a:srgbClr val="1E1E1E"/>
                </a:solidFill>
              </a:rPr>
              <a:t>Асинхронность</a:t>
            </a:r>
            <a:endParaRPr lang="en-US" sz="1600" dirty="0">
              <a:solidFill>
                <a:srgbClr val="1E1E1E"/>
              </a:solidFill>
            </a:endParaRPr>
          </a:p>
          <a:p>
            <a:pPr marL="0" lvl="0" indent="0" algn="ctr" rtl="0">
              <a:lnSpc>
                <a:spcPct val="117935"/>
              </a:lnSpc>
              <a:spcBef>
                <a:spcPts val="0"/>
              </a:spcBef>
              <a:spcAft>
                <a:spcPts val="0"/>
              </a:spcAft>
              <a:buClr>
                <a:srgbClr val="1E1E1E"/>
              </a:buClr>
              <a:buSzPts val="1695"/>
              <a:buNone/>
            </a:pPr>
            <a:r>
              <a:rPr lang="en-US" sz="1600" dirty="0">
                <a:solidFill>
                  <a:srgbClr val="1E1E1E"/>
                </a:solidFill>
              </a:rPr>
              <a:t>Futures</a:t>
            </a:r>
          </a:p>
        </p:txBody>
      </p:sp>
      <p:sp>
        <p:nvSpPr>
          <p:cNvPr id="154" name="Google Shape;154;p2"/>
          <p:cNvSpPr txBox="1">
            <a:spLocks noGrp="1"/>
          </p:cNvSpPr>
          <p:nvPr>
            <p:ph type="body" idx="13"/>
          </p:nvPr>
        </p:nvSpPr>
        <p:spPr>
          <a:xfrm>
            <a:off x="9730092" y="4816973"/>
            <a:ext cx="1616418" cy="336554"/>
          </a:xfrm>
          <a:prstGeom prst="rect">
            <a:avLst/>
          </a:prstGeom>
          <a:noFill/>
          <a:ln>
            <a:noFill/>
          </a:ln>
        </p:spPr>
        <p:txBody>
          <a:bodyPr spcFirstLastPara="1" wrap="square" lIns="91425" tIns="45700" rIns="91425" bIns="45700" anchor="ctr" anchorCtr="0">
            <a:noAutofit/>
          </a:bodyPr>
          <a:lstStyle/>
          <a:p>
            <a:pPr marL="0" lvl="0" indent="0" algn="ctr" rtl="0">
              <a:lnSpc>
                <a:spcPct val="117935"/>
              </a:lnSpc>
              <a:spcBef>
                <a:spcPts val="0"/>
              </a:spcBef>
              <a:spcAft>
                <a:spcPts val="0"/>
              </a:spcAft>
              <a:buClr>
                <a:srgbClr val="1E1E1E"/>
              </a:buClr>
              <a:buSzPts val="1695"/>
              <a:buNone/>
            </a:pPr>
            <a:r>
              <a:rPr lang="ru-RU" sz="1695">
                <a:solidFill>
                  <a:srgbClr val="1E1E1E"/>
                </a:solidFill>
              </a:rPr>
              <a:t>Монада IO</a:t>
            </a:r>
            <a:endParaRPr sz="1695">
              <a:solidFill>
                <a:srgbClr val="1E1E1E"/>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F93B29-5E1B-F444-0D22-BAC59B235A48}"/>
              </a:ext>
            </a:extLst>
          </p:cNvPr>
          <p:cNvSpPr>
            <a:spLocks noGrp="1"/>
          </p:cNvSpPr>
          <p:nvPr>
            <p:ph type="title"/>
          </p:nvPr>
        </p:nvSpPr>
        <p:spPr/>
        <p:txBody>
          <a:bodyPr/>
          <a:lstStyle/>
          <a:p>
            <a:r>
              <a:rPr lang="ru-RU" dirty="0"/>
              <a:t>Трансформация результата </a:t>
            </a:r>
            <a:r>
              <a:rPr lang="en-US" b="1" dirty="0"/>
              <a:t>IO[A]</a:t>
            </a:r>
            <a:endParaRPr lang="ru-RU" b="1" dirty="0"/>
          </a:p>
        </p:txBody>
      </p:sp>
      <p:sp>
        <p:nvSpPr>
          <p:cNvPr id="3" name="Текст 2">
            <a:extLst>
              <a:ext uri="{FF2B5EF4-FFF2-40B4-BE49-F238E27FC236}">
                <a16:creationId xmlns:a16="http://schemas.microsoft.com/office/drawing/2014/main" id="{63458FA8-8673-78AB-A18B-B520E3EFE98C}"/>
              </a:ext>
            </a:extLst>
          </p:cNvPr>
          <p:cNvSpPr>
            <a:spLocks noGrp="1"/>
          </p:cNvSpPr>
          <p:nvPr>
            <p:ph type="body" idx="1"/>
          </p:nvPr>
        </p:nvSpPr>
        <p:spPr/>
        <p:txBody>
          <a:bodyPr>
            <a:normAutofit/>
          </a:bodyPr>
          <a:lstStyle/>
          <a:p>
            <a:r>
              <a:rPr lang="en-US" sz="3600" b="1" dirty="0"/>
              <a:t>IO[A].map(f: A =&gt; B): IO[B]</a:t>
            </a:r>
            <a:r>
              <a:rPr lang="ru-RU" sz="3600" dirty="0"/>
              <a:t> – вычисление, в котором будет вычислена исходная </a:t>
            </a:r>
            <a:r>
              <a:rPr lang="en-US" sz="3600" b="1" dirty="0"/>
              <a:t>IO[A]</a:t>
            </a:r>
            <a:r>
              <a:rPr lang="en-US" sz="3600" dirty="0"/>
              <a:t>, </a:t>
            </a:r>
            <a:r>
              <a:rPr lang="ru-RU" sz="3600" dirty="0"/>
              <a:t>а затем применена функция </a:t>
            </a:r>
            <a:r>
              <a:rPr lang="en-US" sz="3600" b="1" dirty="0"/>
              <a:t>f</a:t>
            </a:r>
            <a:r>
              <a:rPr lang="en-US" sz="3600" dirty="0"/>
              <a:t>.</a:t>
            </a:r>
          </a:p>
        </p:txBody>
      </p:sp>
    </p:spTree>
    <p:extLst>
      <p:ext uri="{BB962C8B-B14F-4D97-AF65-F5344CB8AC3E}">
        <p14:creationId xmlns:p14="http://schemas.microsoft.com/office/powerpoint/2010/main" val="2986053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8FCEF7-1A32-1F5A-C2F1-83F80F4953C2}"/>
              </a:ext>
            </a:extLst>
          </p:cNvPr>
          <p:cNvSpPr>
            <a:spLocks noGrp="1"/>
          </p:cNvSpPr>
          <p:nvPr>
            <p:ph type="title"/>
          </p:nvPr>
        </p:nvSpPr>
        <p:spPr/>
        <p:txBody>
          <a:bodyPr/>
          <a:lstStyle/>
          <a:p>
            <a:r>
              <a:rPr lang="ru-RU" dirty="0"/>
              <a:t>Абстрагируемся!</a:t>
            </a:r>
          </a:p>
        </p:txBody>
      </p:sp>
      <p:sp>
        <p:nvSpPr>
          <p:cNvPr id="6" name="Прямоугольник 5">
            <a:extLst>
              <a:ext uri="{FF2B5EF4-FFF2-40B4-BE49-F238E27FC236}">
                <a16:creationId xmlns:a16="http://schemas.microsoft.com/office/drawing/2014/main" id="{C1E29613-7B2E-200C-8A9C-590A7435D4B2}"/>
              </a:ext>
            </a:extLst>
          </p:cNvPr>
          <p:cNvSpPr/>
          <p:nvPr/>
        </p:nvSpPr>
        <p:spPr>
          <a:xfrm>
            <a:off x="1112704" y="2478795"/>
            <a:ext cx="2060154" cy="206015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a:t>IO[A]</a:t>
            </a:r>
            <a:endParaRPr lang="ru-RU" sz="3600" dirty="0"/>
          </a:p>
        </p:txBody>
      </p:sp>
      <p:sp>
        <p:nvSpPr>
          <p:cNvPr id="7" name="Прямоугольник 6">
            <a:extLst>
              <a:ext uri="{FF2B5EF4-FFF2-40B4-BE49-F238E27FC236}">
                <a16:creationId xmlns:a16="http://schemas.microsoft.com/office/drawing/2014/main" id="{3266D7D0-AFDC-5C35-8476-60D20755544A}"/>
              </a:ext>
            </a:extLst>
          </p:cNvPr>
          <p:cNvSpPr/>
          <p:nvPr/>
        </p:nvSpPr>
        <p:spPr>
          <a:xfrm>
            <a:off x="8337933" y="2478795"/>
            <a:ext cx="2060154" cy="206015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a:t>IO[B]</a:t>
            </a:r>
            <a:endParaRPr lang="ru-RU" sz="3600" dirty="0"/>
          </a:p>
        </p:txBody>
      </p:sp>
      <p:cxnSp>
        <p:nvCxnSpPr>
          <p:cNvPr id="9" name="Прямая со стрелкой 8">
            <a:extLst>
              <a:ext uri="{FF2B5EF4-FFF2-40B4-BE49-F238E27FC236}">
                <a16:creationId xmlns:a16="http://schemas.microsoft.com/office/drawing/2014/main" id="{83A9BDC3-B630-DADE-5E56-0B9AC8D4AE7B}"/>
              </a:ext>
            </a:extLst>
          </p:cNvPr>
          <p:cNvCxnSpPr>
            <a:stCxn id="6" idx="3"/>
            <a:endCxn id="7" idx="1"/>
          </p:cNvCxnSpPr>
          <p:nvPr/>
        </p:nvCxnSpPr>
        <p:spPr>
          <a:xfrm>
            <a:off x="3172858" y="3508872"/>
            <a:ext cx="516507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805BE91-7C56-695B-6EDD-65ACF38D400D}"/>
              </a:ext>
            </a:extLst>
          </p:cNvPr>
          <p:cNvSpPr txBox="1"/>
          <p:nvPr/>
        </p:nvSpPr>
        <p:spPr>
          <a:xfrm>
            <a:off x="4863965" y="2924097"/>
            <a:ext cx="1782860" cy="584775"/>
          </a:xfrm>
          <a:prstGeom prst="rect">
            <a:avLst/>
          </a:prstGeom>
          <a:noFill/>
        </p:spPr>
        <p:txBody>
          <a:bodyPr wrap="none" rtlCol="0">
            <a:spAutoFit/>
          </a:bodyPr>
          <a:lstStyle/>
          <a:p>
            <a:r>
              <a:rPr lang="en-US" sz="3200" dirty="0"/>
              <a:t>f: A =&gt; B</a:t>
            </a:r>
            <a:endParaRPr lang="ru-RU" sz="3200" dirty="0"/>
          </a:p>
        </p:txBody>
      </p:sp>
    </p:spTree>
    <p:extLst>
      <p:ext uri="{BB962C8B-B14F-4D97-AF65-F5344CB8AC3E}">
        <p14:creationId xmlns:p14="http://schemas.microsoft.com/office/powerpoint/2010/main" val="697562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6AB9FF47-EEAD-894A-B39C-B093AF3FED53}"/>
              </a:ext>
            </a:extLst>
          </p:cNvPr>
          <p:cNvSpPr txBox="1">
            <a:spLocks/>
          </p:cNvSpPr>
          <p:nvPr/>
        </p:nvSpPr>
        <p:spPr>
          <a:xfrm>
            <a:off x="441960" y="1691547"/>
            <a:ext cx="1051560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a:t>II. </a:t>
            </a:r>
            <a:r>
              <a:rPr lang="ru-RU" sz="4000" dirty="0"/>
              <a:t>Композиция </a:t>
            </a:r>
            <a:br>
              <a:rPr lang="en-US" sz="4000" dirty="0"/>
            </a:br>
            <a:r>
              <a:rPr lang="ru-RU" sz="4000" dirty="0"/>
              <a:t>вычислений.</a:t>
            </a:r>
          </a:p>
        </p:txBody>
      </p:sp>
      <p:pic>
        <p:nvPicPr>
          <p:cNvPr id="13314" name="Picture 2" descr="A whimsical illustration showing the mathematical addition of two cats, resulting in a new, unique cat. The scene should depict two cats, each with distinct, identifiable features, coming together with a plus sign between them. Above them, an equals sign leads to the depiction of a third cat that creatively combines elements from the two original cats. The artwork should be colorful, playful, and engaging, capturing the magic of feline addition.">
            <a:extLst>
              <a:ext uri="{FF2B5EF4-FFF2-40B4-BE49-F238E27FC236}">
                <a16:creationId xmlns:a16="http://schemas.microsoft.com/office/drawing/2014/main" id="{B7CA822F-180F-E9BB-D1D5-73C39AE3B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93961"/>
            <a:ext cx="5654040" cy="5654040"/>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092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551240-A2AD-9BE3-DDC6-43732C128315}"/>
              </a:ext>
            </a:extLst>
          </p:cNvPr>
          <p:cNvSpPr>
            <a:spLocks noGrp="1"/>
          </p:cNvSpPr>
          <p:nvPr>
            <p:ph type="title"/>
          </p:nvPr>
        </p:nvSpPr>
        <p:spPr/>
        <p:txBody>
          <a:bodyPr/>
          <a:lstStyle/>
          <a:p>
            <a:r>
              <a:rPr lang="ru-RU" dirty="0"/>
              <a:t>Помните композицию вычислений?</a:t>
            </a:r>
          </a:p>
        </p:txBody>
      </p:sp>
      <p:sp>
        <p:nvSpPr>
          <p:cNvPr id="5" name="Google Shape;279;g2c1679319e5_0_158">
            <a:extLst>
              <a:ext uri="{FF2B5EF4-FFF2-40B4-BE49-F238E27FC236}">
                <a16:creationId xmlns:a16="http://schemas.microsoft.com/office/drawing/2014/main" id="{893F2B79-E83F-2DEF-0B2F-B747DCCDBB4E}"/>
              </a:ext>
            </a:extLst>
          </p:cNvPr>
          <p:cNvSpPr/>
          <p:nvPr/>
        </p:nvSpPr>
        <p:spPr>
          <a:xfrm>
            <a:off x="838200" y="2474782"/>
            <a:ext cx="1910781" cy="121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ru-RU" sz="2600" b="0" i="0" u="none" strike="noStrike" kern="0" cap="none" spc="0" normalizeH="0" baseline="0" noProof="0">
                <a:ln>
                  <a:noFill/>
                </a:ln>
                <a:solidFill>
                  <a:srgbClr val="000000"/>
                </a:solidFill>
                <a:effectLst/>
                <a:uLnTx/>
                <a:uFillTx/>
                <a:latin typeface="Calibri"/>
                <a:ea typeface="Calibri"/>
                <a:cs typeface="Calibri"/>
                <a:sym typeface="Calibri"/>
              </a:rPr>
              <a:t>S1</a:t>
            </a:r>
            <a:endParaRPr kumimoji="0" sz="26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 name="Google Shape;280;g2c1679319e5_0_158">
            <a:extLst>
              <a:ext uri="{FF2B5EF4-FFF2-40B4-BE49-F238E27FC236}">
                <a16:creationId xmlns:a16="http://schemas.microsoft.com/office/drawing/2014/main" id="{F05CE977-75D4-B7E0-5BF8-3F20B4F9A295}"/>
              </a:ext>
            </a:extLst>
          </p:cNvPr>
          <p:cNvSpPr/>
          <p:nvPr/>
        </p:nvSpPr>
        <p:spPr>
          <a:xfrm>
            <a:off x="3625264" y="2474782"/>
            <a:ext cx="2062284" cy="121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ru-RU" sz="2600" b="0" i="0" u="none" strike="noStrike" kern="0" cap="none" spc="0" normalizeH="0" baseline="0" noProof="0">
                <a:ln>
                  <a:noFill/>
                </a:ln>
                <a:solidFill>
                  <a:srgbClr val="000000"/>
                </a:solidFill>
                <a:effectLst/>
                <a:uLnTx/>
                <a:uFillTx/>
                <a:latin typeface="Calibri"/>
                <a:ea typeface="Calibri"/>
                <a:cs typeface="Calibri"/>
                <a:sym typeface="Calibri"/>
              </a:rPr>
              <a:t>S2</a:t>
            </a:r>
            <a:endParaRPr kumimoji="0" sz="26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7" name="Google Shape;281;g2c1679319e5_0_158">
            <a:extLst>
              <a:ext uri="{FF2B5EF4-FFF2-40B4-BE49-F238E27FC236}">
                <a16:creationId xmlns:a16="http://schemas.microsoft.com/office/drawing/2014/main" id="{7279FE26-9E04-F07A-1E65-CA3FEC74CB5B}"/>
              </a:ext>
            </a:extLst>
          </p:cNvPr>
          <p:cNvSpPr/>
          <p:nvPr/>
        </p:nvSpPr>
        <p:spPr>
          <a:xfrm>
            <a:off x="6603876" y="2474782"/>
            <a:ext cx="2062284" cy="121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ru-RU" sz="2600" b="0" i="0" u="none" strike="noStrike" kern="0" cap="none" spc="0" normalizeH="0" baseline="0" noProof="0">
                <a:ln>
                  <a:noFill/>
                </a:ln>
                <a:solidFill>
                  <a:srgbClr val="000000"/>
                </a:solidFill>
                <a:effectLst/>
                <a:uLnTx/>
                <a:uFillTx/>
                <a:latin typeface="Calibri"/>
                <a:ea typeface="Calibri"/>
                <a:cs typeface="Calibri"/>
                <a:sym typeface="Calibri"/>
              </a:rPr>
              <a:t>S3</a:t>
            </a:r>
            <a:endParaRPr kumimoji="0" sz="26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 name="Google Shape;282;g2c1679319e5_0_158">
            <a:extLst>
              <a:ext uri="{FF2B5EF4-FFF2-40B4-BE49-F238E27FC236}">
                <a16:creationId xmlns:a16="http://schemas.microsoft.com/office/drawing/2014/main" id="{F3A0A9E5-A0D4-6EAD-55B6-04920EC6113E}"/>
              </a:ext>
            </a:extLst>
          </p:cNvPr>
          <p:cNvSpPr/>
          <p:nvPr/>
        </p:nvSpPr>
        <p:spPr>
          <a:xfrm>
            <a:off x="9582488" y="2474782"/>
            <a:ext cx="2062285" cy="121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ru-RU" sz="2600" b="0" i="0" u="none" strike="noStrike" kern="0" cap="none" spc="0" normalizeH="0" baseline="0" noProof="0">
                <a:ln>
                  <a:noFill/>
                </a:ln>
                <a:solidFill>
                  <a:srgbClr val="000000"/>
                </a:solidFill>
                <a:effectLst/>
                <a:uLnTx/>
                <a:uFillTx/>
                <a:latin typeface="Calibri"/>
                <a:ea typeface="Calibri"/>
                <a:cs typeface="Calibri"/>
                <a:sym typeface="Calibri"/>
              </a:rPr>
              <a:t>S4</a:t>
            </a:r>
            <a:endParaRPr kumimoji="0" sz="2600" b="0" i="0"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10" name="Google Shape;284;g2c1679319e5_0_158">
            <a:extLst>
              <a:ext uri="{FF2B5EF4-FFF2-40B4-BE49-F238E27FC236}">
                <a16:creationId xmlns:a16="http://schemas.microsoft.com/office/drawing/2014/main" id="{8FF64937-2247-C706-8E69-E5D7198D3374}"/>
              </a:ext>
            </a:extLst>
          </p:cNvPr>
          <p:cNvCxnSpPr>
            <a:cxnSpLocks/>
            <a:stCxn id="5" idx="3"/>
            <a:endCxn id="6" idx="1"/>
          </p:cNvCxnSpPr>
          <p:nvPr/>
        </p:nvCxnSpPr>
        <p:spPr>
          <a:xfrm>
            <a:off x="2748981" y="3082282"/>
            <a:ext cx="876283" cy="0"/>
          </a:xfrm>
          <a:prstGeom prst="straightConnector1">
            <a:avLst/>
          </a:prstGeom>
          <a:noFill/>
          <a:ln w="9525" cap="flat" cmpd="sng">
            <a:solidFill>
              <a:schemeClr val="dk2"/>
            </a:solidFill>
            <a:prstDash val="solid"/>
            <a:round/>
            <a:headEnd type="none" w="med" len="med"/>
            <a:tailEnd type="triangle" w="med" len="med"/>
          </a:ln>
        </p:spPr>
      </p:cxnSp>
      <p:cxnSp>
        <p:nvCxnSpPr>
          <p:cNvPr id="11" name="Google Shape;285;g2c1679319e5_0_158">
            <a:extLst>
              <a:ext uri="{FF2B5EF4-FFF2-40B4-BE49-F238E27FC236}">
                <a16:creationId xmlns:a16="http://schemas.microsoft.com/office/drawing/2014/main" id="{87A678EF-E19E-9629-6364-98EA6B591C0B}"/>
              </a:ext>
            </a:extLst>
          </p:cNvPr>
          <p:cNvCxnSpPr>
            <a:cxnSpLocks/>
            <a:stCxn id="6" idx="3"/>
            <a:endCxn id="7" idx="1"/>
          </p:cNvCxnSpPr>
          <p:nvPr/>
        </p:nvCxnSpPr>
        <p:spPr>
          <a:xfrm>
            <a:off x="5687548" y="3082282"/>
            <a:ext cx="916328" cy="0"/>
          </a:xfrm>
          <a:prstGeom prst="straightConnector1">
            <a:avLst/>
          </a:prstGeom>
          <a:noFill/>
          <a:ln w="9525" cap="flat" cmpd="sng">
            <a:solidFill>
              <a:schemeClr val="dk2"/>
            </a:solidFill>
            <a:prstDash val="solid"/>
            <a:round/>
            <a:headEnd type="none" w="med" len="med"/>
            <a:tailEnd type="triangle" w="med" len="med"/>
          </a:ln>
        </p:spPr>
      </p:cxnSp>
      <p:cxnSp>
        <p:nvCxnSpPr>
          <p:cNvPr id="12" name="Google Shape;286;g2c1679319e5_0_158">
            <a:extLst>
              <a:ext uri="{FF2B5EF4-FFF2-40B4-BE49-F238E27FC236}">
                <a16:creationId xmlns:a16="http://schemas.microsoft.com/office/drawing/2014/main" id="{80763487-2575-A533-9A99-A2406F5D0C08}"/>
              </a:ext>
            </a:extLst>
          </p:cNvPr>
          <p:cNvCxnSpPr>
            <a:cxnSpLocks/>
            <a:stCxn id="7" idx="3"/>
            <a:endCxn id="8" idx="1"/>
          </p:cNvCxnSpPr>
          <p:nvPr/>
        </p:nvCxnSpPr>
        <p:spPr>
          <a:xfrm>
            <a:off x="8666160" y="3082282"/>
            <a:ext cx="916328" cy="0"/>
          </a:xfrm>
          <a:prstGeom prst="straightConnector1">
            <a:avLst/>
          </a:prstGeom>
          <a:noFill/>
          <a:ln w="9525" cap="flat" cmpd="sng">
            <a:solidFill>
              <a:schemeClr val="dk2"/>
            </a:solidFill>
            <a:prstDash val="solid"/>
            <a:round/>
            <a:headEnd type="none" w="med" len="med"/>
            <a:tailEnd type="triangle" w="med" len="med"/>
          </a:ln>
        </p:spPr>
      </p:cxnSp>
      <p:sp>
        <p:nvSpPr>
          <p:cNvPr id="14" name="Google Shape;288;g2c1679319e5_0_158">
            <a:extLst>
              <a:ext uri="{FF2B5EF4-FFF2-40B4-BE49-F238E27FC236}">
                <a16:creationId xmlns:a16="http://schemas.microsoft.com/office/drawing/2014/main" id="{660433FB-1491-88B1-33A9-4A1F72D8120C}"/>
              </a:ext>
            </a:extLst>
          </p:cNvPr>
          <p:cNvSpPr txBox="1"/>
          <p:nvPr/>
        </p:nvSpPr>
        <p:spPr>
          <a:xfrm>
            <a:off x="784575" y="4124181"/>
            <a:ext cx="10003200" cy="1908600"/>
          </a:xfrm>
          <a:prstGeom prst="rect">
            <a:avLst/>
          </a:prstGeom>
          <a:noFill/>
          <a:ln>
            <a:noFill/>
          </a:ln>
        </p:spPr>
        <p:txBody>
          <a:bodyPr spcFirstLastPara="1" wrap="square" lIns="91425" tIns="91425" rIns="91425" bIns="91425" anchor="t" anchorCtr="0">
            <a:spAutoFit/>
          </a:bodyPr>
          <a:lstStyle/>
          <a:p>
            <a:pPr marL="457200" marR="0" lvl="0" indent="-406400" algn="l" defTabSz="914400" rtl="0" eaLnBrk="1" fontAlgn="auto" latinLnBrk="0" hangingPunct="1">
              <a:lnSpc>
                <a:spcPct val="100000"/>
              </a:lnSpc>
              <a:spcBef>
                <a:spcPts val="0"/>
              </a:spcBef>
              <a:spcAft>
                <a:spcPts val="0"/>
              </a:spcAft>
              <a:buClr>
                <a:srgbClr val="000000"/>
              </a:buClr>
              <a:buSzPts val="2800"/>
              <a:buFont typeface="Calibri"/>
              <a:buChar char="●"/>
              <a:tabLst/>
              <a:defRPr/>
            </a:pPr>
            <a:r>
              <a:rPr kumimoji="0" lang="ru-RU" sz="2800" b="0" i="0" u="none" strike="noStrike" kern="0" cap="none" spc="0" normalizeH="0" baseline="0" noProof="0" dirty="0">
                <a:ln>
                  <a:noFill/>
                </a:ln>
                <a:solidFill>
                  <a:srgbClr val="000000"/>
                </a:solidFill>
                <a:effectLst/>
                <a:uLnTx/>
                <a:uFillTx/>
                <a:latin typeface="Calibri"/>
                <a:ea typeface="Calibri"/>
                <a:cs typeface="Calibri"/>
                <a:sym typeface="Calibri"/>
              </a:rPr>
              <a:t>Подзадачи связаны </a:t>
            </a:r>
            <a:r>
              <a:rPr kumimoji="0" lang="ru-RU" sz="2800" b="0" i="0" u="none" strike="noStrike" kern="0" cap="none" spc="0" normalizeH="0" baseline="0" noProof="0" dirty="0" err="1">
                <a:ln>
                  <a:noFill/>
                </a:ln>
                <a:solidFill>
                  <a:srgbClr val="000000"/>
                </a:solidFill>
                <a:effectLst/>
                <a:uLnTx/>
                <a:uFillTx/>
                <a:latin typeface="Calibri"/>
                <a:ea typeface="Calibri"/>
                <a:cs typeface="Calibri"/>
                <a:sym typeface="Calibri"/>
              </a:rPr>
              <a:t>причинно</a:t>
            </a:r>
            <a:endParaRPr kumimoji="0" sz="2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406400" algn="l" defTabSz="914400" rtl="0" eaLnBrk="1" fontAlgn="auto" latinLnBrk="0" hangingPunct="1">
              <a:lnSpc>
                <a:spcPct val="100000"/>
              </a:lnSpc>
              <a:spcBef>
                <a:spcPts val="0"/>
              </a:spcBef>
              <a:spcAft>
                <a:spcPts val="0"/>
              </a:spcAft>
              <a:buClr>
                <a:srgbClr val="000000"/>
              </a:buClr>
              <a:buSzPts val="2800"/>
              <a:buFont typeface="Calibri"/>
              <a:buChar char="○"/>
              <a:tabLst/>
              <a:defRPr/>
            </a:pPr>
            <a:r>
              <a:rPr kumimoji="0" lang="ru-RU" sz="2800" b="0" i="0" u="none" strike="noStrike" kern="0" cap="none" spc="0" normalizeH="0" baseline="0" noProof="0" dirty="0">
                <a:ln>
                  <a:noFill/>
                </a:ln>
                <a:solidFill>
                  <a:srgbClr val="000000"/>
                </a:solidFill>
                <a:effectLst/>
                <a:uLnTx/>
                <a:uFillTx/>
                <a:latin typeface="Calibri"/>
                <a:ea typeface="Calibri"/>
                <a:cs typeface="Calibri"/>
                <a:sym typeface="Calibri"/>
              </a:rPr>
              <a:t>Выполняются по очереди</a:t>
            </a:r>
            <a:endParaRPr kumimoji="0" sz="2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406400" algn="l" defTabSz="914400" rtl="0" eaLnBrk="1" fontAlgn="auto" latinLnBrk="0" hangingPunct="1">
              <a:lnSpc>
                <a:spcPct val="100000"/>
              </a:lnSpc>
              <a:spcBef>
                <a:spcPts val="0"/>
              </a:spcBef>
              <a:spcAft>
                <a:spcPts val="0"/>
              </a:spcAft>
              <a:buClr>
                <a:srgbClr val="000000"/>
              </a:buClr>
              <a:buSzPts val="2800"/>
              <a:buFont typeface="Calibri"/>
              <a:buChar char="○"/>
              <a:tabLst/>
              <a:defRPr/>
            </a:pPr>
            <a:r>
              <a:rPr kumimoji="0" lang="ru-RU" sz="2800" b="0" i="0" u="none" strike="noStrike" kern="0" cap="none" spc="0" normalizeH="0" baseline="0" noProof="0" dirty="0">
                <a:ln>
                  <a:noFill/>
                </a:ln>
                <a:solidFill>
                  <a:srgbClr val="000000"/>
                </a:solidFill>
                <a:effectLst/>
                <a:uLnTx/>
                <a:uFillTx/>
                <a:latin typeface="Calibri"/>
                <a:ea typeface="Calibri"/>
                <a:cs typeface="Calibri"/>
                <a:sym typeface="Calibri"/>
              </a:rPr>
              <a:t>Зависят от результатов выполнения предыдущих</a:t>
            </a:r>
            <a:endParaRPr kumimoji="0" sz="2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98162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551240-A2AD-9BE3-DDC6-43732C128315}"/>
              </a:ext>
            </a:extLst>
          </p:cNvPr>
          <p:cNvSpPr>
            <a:spLocks noGrp="1"/>
          </p:cNvSpPr>
          <p:nvPr>
            <p:ph type="title"/>
          </p:nvPr>
        </p:nvSpPr>
        <p:spPr/>
        <p:txBody>
          <a:bodyPr/>
          <a:lstStyle/>
          <a:p>
            <a:r>
              <a:rPr lang="ru-RU" dirty="0"/>
              <a:t>Ее можно описать с помощью </a:t>
            </a:r>
            <a:r>
              <a:rPr lang="en-US" dirty="0"/>
              <a:t>IO!</a:t>
            </a:r>
            <a:r>
              <a:rPr lang="ru-RU" dirty="0"/>
              <a:t> </a:t>
            </a:r>
          </a:p>
        </p:txBody>
      </p:sp>
      <p:sp>
        <p:nvSpPr>
          <p:cNvPr id="5" name="Google Shape;279;g2c1679319e5_0_158">
            <a:extLst>
              <a:ext uri="{FF2B5EF4-FFF2-40B4-BE49-F238E27FC236}">
                <a16:creationId xmlns:a16="http://schemas.microsoft.com/office/drawing/2014/main" id="{893F2B79-E83F-2DEF-0B2F-B747DCCDBB4E}"/>
              </a:ext>
            </a:extLst>
          </p:cNvPr>
          <p:cNvSpPr/>
          <p:nvPr/>
        </p:nvSpPr>
        <p:spPr>
          <a:xfrm>
            <a:off x="838200" y="2474782"/>
            <a:ext cx="1910781" cy="121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600" dirty="0">
                <a:latin typeface="Calibri"/>
                <a:ea typeface="Calibri"/>
                <a:cs typeface="Calibri"/>
                <a:sym typeface="Calibri"/>
              </a:rPr>
              <a:t>IO[A]</a:t>
            </a:r>
            <a:endParaRPr kumimoji="0" sz="26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6" name="Google Shape;280;g2c1679319e5_0_158">
            <a:extLst>
              <a:ext uri="{FF2B5EF4-FFF2-40B4-BE49-F238E27FC236}">
                <a16:creationId xmlns:a16="http://schemas.microsoft.com/office/drawing/2014/main" id="{F05CE977-75D4-B7E0-5BF8-3F20B4F9A295}"/>
              </a:ext>
            </a:extLst>
          </p:cNvPr>
          <p:cNvSpPr/>
          <p:nvPr/>
        </p:nvSpPr>
        <p:spPr>
          <a:xfrm>
            <a:off x="3625264" y="2474782"/>
            <a:ext cx="2062284" cy="121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600" b="0" i="0" u="none" strike="noStrike" kern="0" cap="none" spc="0" normalizeH="0" baseline="0" noProof="0" dirty="0">
                <a:ln>
                  <a:noFill/>
                </a:ln>
                <a:solidFill>
                  <a:srgbClr val="000000"/>
                </a:solidFill>
                <a:effectLst/>
                <a:uLnTx/>
                <a:uFillTx/>
                <a:latin typeface="Calibri"/>
                <a:ea typeface="Calibri"/>
                <a:cs typeface="Calibri"/>
                <a:sym typeface="Calibri"/>
              </a:rPr>
              <a:t>A =&gt; IO[B]</a:t>
            </a:r>
            <a:endParaRPr kumimoji="0" sz="26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7" name="Google Shape;281;g2c1679319e5_0_158">
            <a:extLst>
              <a:ext uri="{FF2B5EF4-FFF2-40B4-BE49-F238E27FC236}">
                <a16:creationId xmlns:a16="http://schemas.microsoft.com/office/drawing/2014/main" id="{7279FE26-9E04-F07A-1E65-CA3FEC74CB5B}"/>
              </a:ext>
            </a:extLst>
          </p:cNvPr>
          <p:cNvSpPr/>
          <p:nvPr/>
        </p:nvSpPr>
        <p:spPr>
          <a:xfrm>
            <a:off x="6603876" y="2474782"/>
            <a:ext cx="2062284" cy="121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600" b="0" i="0" u="none" strike="noStrike" kern="0" cap="none" spc="0" normalizeH="0" baseline="0" noProof="0" dirty="0">
                <a:ln>
                  <a:noFill/>
                </a:ln>
                <a:solidFill>
                  <a:srgbClr val="000000"/>
                </a:solidFill>
                <a:effectLst/>
                <a:uLnTx/>
                <a:uFillTx/>
                <a:latin typeface="Calibri"/>
                <a:ea typeface="Calibri"/>
                <a:cs typeface="Calibri"/>
                <a:sym typeface="Calibri"/>
              </a:rPr>
              <a:t>B =&gt; IO[C]</a:t>
            </a:r>
            <a:endParaRPr kumimoji="0" sz="26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8" name="Google Shape;282;g2c1679319e5_0_158">
            <a:extLst>
              <a:ext uri="{FF2B5EF4-FFF2-40B4-BE49-F238E27FC236}">
                <a16:creationId xmlns:a16="http://schemas.microsoft.com/office/drawing/2014/main" id="{F3A0A9E5-A0D4-6EAD-55B6-04920EC6113E}"/>
              </a:ext>
            </a:extLst>
          </p:cNvPr>
          <p:cNvSpPr/>
          <p:nvPr/>
        </p:nvSpPr>
        <p:spPr>
          <a:xfrm>
            <a:off x="9582488" y="2474782"/>
            <a:ext cx="2062285" cy="121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600" b="0" i="0" u="none" strike="noStrike" kern="0" cap="none" spc="0" normalizeH="0" baseline="0" noProof="0" dirty="0">
                <a:ln>
                  <a:noFill/>
                </a:ln>
                <a:solidFill>
                  <a:srgbClr val="000000"/>
                </a:solidFill>
                <a:effectLst/>
                <a:uLnTx/>
                <a:uFillTx/>
                <a:latin typeface="Calibri"/>
                <a:ea typeface="Calibri"/>
                <a:cs typeface="Calibri"/>
                <a:sym typeface="Calibri"/>
              </a:rPr>
              <a:t>C =&gt; IO[D]</a:t>
            </a:r>
            <a:endParaRPr kumimoji="0" sz="26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0" name="Google Shape;284;g2c1679319e5_0_158">
            <a:extLst>
              <a:ext uri="{FF2B5EF4-FFF2-40B4-BE49-F238E27FC236}">
                <a16:creationId xmlns:a16="http://schemas.microsoft.com/office/drawing/2014/main" id="{8FF64937-2247-C706-8E69-E5D7198D3374}"/>
              </a:ext>
            </a:extLst>
          </p:cNvPr>
          <p:cNvCxnSpPr>
            <a:cxnSpLocks/>
            <a:stCxn id="5" idx="3"/>
            <a:endCxn id="6" idx="1"/>
          </p:cNvCxnSpPr>
          <p:nvPr/>
        </p:nvCxnSpPr>
        <p:spPr>
          <a:xfrm>
            <a:off x="2748981" y="3082282"/>
            <a:ext cx="876283" cy="0"/>
          </a:xfrm>
          <a:prstGeom prst="straightConnector1">
            <a:avLst/>
          </a:prstGeom>
          <a:noFill/>
          <a:ln w="9525" cap="flat" cmpd="sng">
            <a:solidFill>
              <a:schemeClr val="dk2"/>
            </a:solidFill>
            <a:prstDash val="solid"/>
            <a:round/>
            <a:headEnd type="none" w="med" len="med"/>
            <a:tailEnd type="triangle" w="med" len="med"/>
          </a:ln>
        </p:spPr>
      </p:cxnSp>
      <p:cxnSp>
        <p:nvCxnSpPr>
          <p:cNvPr id="11" name="Google Shape;285;g2c1679319e5_0_158">
            <a:extLst>
              <a:ext uri="{FF2B5EF4-FFF2-40B4-BE49-F238E27FC236}">
                <a16:creationId xmlns:a16="http://schemas.microsoft.com/office/drawing/2014/main" id="{87A678EF-E19E-9629-6364-98EA6B591C0B}"/>
              </a:ext>
            </a:extLst>
          </p:cNvPr>
          <p:cNvCxnSpPr>
            <a:cxnSpLocks/>
            <a:stCxn id="6" idx="3"/>
            <a:endCxn id="7" idx="1"/>
          </p:cNvCxnSpPr>
          <p:nvPr/>
        </p:nvCxnSpPr>
        <p:spPr>
          <a:xfrm>
            <a:off x="5687548" y="3082282"/>
            <a:ext cx="916328" cy="0"/>
          </a:xfrm>
          <a:prstGeom prst="straightConnector1">
            <a:avLst/>
          </a:prstGeom>
          <a:noFill/>
          <a:ln w="9525" cap="flat" cmpd="sng">
            <a:solidFill>
              <a:schemeClr val="dk2"/>
            </a:solidFill>
            <a:prstDash val="solid"/>
            <a:round/>
            <a:headEnd type="none" w="med" len="med"/>
            <a:tailEnd type="triangle" w="med" len="med"/>
          </a:ln>
        </p:spPr>
      </p:cxnSp>
      <p:cxnSp>
        <p:nvCxnSpPr>
          <p:cNvPr id="12" name="Google Shape;286;g2c1679319e5_0_158">
            <a:extLst>
              <a:ext uri="{FF2B5EF4-FFF2-40B4-BE49-F238E27FC236}">
                <a16:creationId xmlns:a16="http://schemas.microsoft.com/office/drawing/2014/main" id="{80763487-2575-A533-9A99-A2406F5D0C08}"/>
              </a:ext>
            </a:extLst>
          </p:cNvPr>
          <p:cNvCxnSpPr>
            <a:cxnSpLocks/>
            <a:stCxn id="7" idx="3"/>
            <a:endCxn id="8" idx="1"/>
          </p:cNvCxnSpPr>
          <p:nvPr/>
        </p:nvCxnSpPr>
        <p:spPr>
          <a:xfrm>
            <a:off x="8666160" y="3082282"/>
            <a:ext cx="916328" cy="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906399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551240-A2AD-9BE3-DDC6-43732C128315}"/>
              </a:ext>
            </a:extLst>
          </p:cNvPr>
          <p:cNvSpPr>
            <a:spLocks noGrp="1"/>
          </p:cNvSpPr>
          <p:nvPr>
            <p:ph type="title"/>
          </p:nvPr>
        </p:nvSpPr>
        <p:spPr/>
        <p:txBody>
          <a:bodyPr/>
          <a:lstStyle/>
          <a:p>
            <a:r>
              <a:rPr lang="ru-RU" dirty="0"/>
              <a:t>Узнали?</a:t>
            </a:r>
          </a:p>
        </p:txBody>
      </p:sp>
      <p:sp>
        <p:nvSpPr>
          <p:cNvPr id="5" name="Google Shape;279;g2c1679319e5_0_158">
            <a:extLst>
              <a:ext uri="{FF2B5EF4-FFF2-40B4-BE49-F238E27FC236}">
                <a16:creationId xmlns:a16="http://schemas.microsoft.com/office/drawing/2014/main" id="{893F2B79-E83F-2DEF-0B2F-B747DCCDBB4E}"/>
              </a:ext>
            </a:extLst>
          </p:cNvPr>
          <p:cNvSpPr/>
          <p:nvPr/>
        </p:nvSpPr>
        <p:spPr>
          <a:xfrm>
            <a:off x="2656833" y="2474782"/>
            <a:ext cx="1910781" cy="121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600" dirty="0">
                <a:latin typeface="Calibri"/>
                <a:ea typeface="Calibri"/>
                <a:cs typeface="Calibri"/>
                <a:sym typeface="Calibri"/>
              </a:rPr>
              <a:t>IO[A]</a:t>
            </a:r>
            <a:endParaRPr kumimoji="0" sz="26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6" name="Google Shape;280;g2c1679319e5_0_158">
            <a:extLst>
              <a:ext uri="{FF2B5EF4-FFF2-40B4-BE49-F238E27FC236}">
                <a16:creationId xmlns:a16="http://schemas.microsoft.com/office/drawing/2014/main" id="{F05CE977-75D4-B7E0-5BF8-3F20B4F9A295}"/>
              </a:ext>
            </a:extLst>
          </p:cNvPr>
          <p:cNvSpPr/>
          <p:nvPr/>
        </p:nvSpPr>
        <p:spPr>
          <a:xfrm>
            <a:off x="7624387" y="2474782"/>
            <a:ext cx="2062284" cy="121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600" b="0" i="0" u="none" strike="noStrike" kern="0" cap="none" spc="0" normalizeH="0" baseline="0" noProof="0" dirty="0">
                <a:ln>
                  <a:noFill/>
                </a:ln>
                <a:solidFill>
                  <a:srgbClr val="000000"/>
                </a:solidFill>
                <a:effectLst/>
                <a:uLnTx/>
                <a:uFillTx/>
                <a:latin typeface="Calibri"/>
                <a:ea typeface="Calibri"/>
                <a:cs typeface="Calibri"/>
                <a:sym typeface="Calibri"/>
              </a:rPr>
              <a:t>A =&gt; IO[B]</a:t>
            </a:r>
            <a:endParaRPr kumimoji="0" sz="26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0" name="Google Shape;284;g2c1679319e5_0_158">
            <a:extLst>
              <a:ext uri="{FF2B5EF4-FFF2-40B4-BE49-F238E27FC236}">
                <a16:creationId xmlns:a16="http://schemas.microsoft.com/office/drawing/2014/main" id="{8FF64937-2247-C706-8E69-E5D7198D3374}"/>
              </a:ext>
            </a:extLst>
          </p:cNvPr>
          <p:cNvCxnSpPr>
            <a:cxnSpLocks/>
            <a:stCxn id="5" idx="3"/>
            <a:endCxn id="6" idx="1"/>
          </p:cNvCxnSpPr>
          <p:nvPr/>
        </p:nvCxnSpPr>
        <p:spPr>
          <a:xfrm>
            <a:off x="4567614" y="3082282"/>
            <a:ext cx="3056773" cy="0"/>
          </a:xfrm>
          <a:prstGeom prst="straightConnector1">
            <a:avLst/>
          </a:prstGeom>
          <a:noFill/>
          <a:ln w="9525" cap="flat" cmpd="sng">
            <a:solidFill>
              <a:schemeClr val="dk2"/>
            </a:solidFill>
            <a:prstDash val="solid"/>
            <a:round/>
            <a:headEnd type="none" w="med" len="med"/>
            <a:tailEnd type="triangle" w="med" len="med"/>
          </a:ln>
        </p:spPr>
      </p:cxnSp>
      <p:sp>
        <p:nvSpPr>
          <p:cNvPr id="9" name="TextBox 8">
            <a:extLst>
              <a:ext uri="{FF2B5EF4-FFF2-40B4-BE49-F238E27FC236}">
                <a16:creationId xmlns:a16="http://schemas.microsoft.com/office/drawing/2014/main" id="{AE6C682C-F517-ACA1-318B-AE12A2880EE0}"/>
              </a:ext>
            </a:extLst>
          </p:cNvPr>
          <p:cNvSpPr txBox="1"/>
          <p:nvPr/>
        </p:nvSpPr>
        <p:spPr>
          <a:xfrm>
            <a:off x="2066767" y="4809404"/>
            <a:ext cx="8106706" cy="584775"/>
          </a:xfrm>
          <a:prstGeom prst="rect">
            <a:avLst/>
          </a:prstGeom>
          <a:noFill/>
        </p:spPr>
        <p:txBody>
          <a:bodyPr wrap="none" rtlCol="0">
            <a:spAutoFit/>
          </a:bodyPr>
          <a:lstStyle/>
          <a:p>
            <a:r>
              <a:rPr lang="en-US" sz="3200" b="1" dirty="0"/>
              <a:t>def </a:t>
            </a:r>
            <a:r>
              <a:rPr lang="en-US" sz="3200" b="1" dirty="0" err="1"/>
              <a:t>flatMap</a:t>
            </a:r>
            <a:r>
              <a:rPr lang="en-US" sz="3200" b="1" dirty="0"/>
              <a:t>(io: IO[A], f: A =&gt; IO[B]): IO[B]</a:t>
            </a:r>
            <a:endParaRPr lang="ru-RU" sz="3200" b="1" dirty="0"/>
          </a:p>
        </p:txBody>
      </p:sp>
      <p:pic>
        <p:nvPicPr>
          <p:cNvPr id="13" name="Рисунок 12">
            <a:extLst>
              <a:ext uri="{FF2B5EF4-FFF2-40B4-BE49-F238E27FC236}">
                <a16:creationId xmlns:a16="http://schemas.microsoft.com/office/drawing/2014/main" id="{B92944D2-DE0A-E974-3B4C-91F5A12059AD}"/>
              </a:ext>
            </a:extLst>
          </p:cNvPr>
          <p:cNvPicPr>
            <a:picLocks noChangeAspect="1"/>
          </p:cNvPicPr>
          <p:nvPr/>
        </p:nvPicPr>
        <p:blipFill>
          <a:blip r:embed="rId2"/>
          <a:stretch>
            <a:fillRect/>
          </a:stretch>
        </p:blipFill>
        <p:spPr>
          <a:xfrm>
            <a:off x="5049092" y="759819"/>
            <a:ext cx="3246610" cy="2050491"/>
          </a:xfrm>
          <a:prstGeom prst="rect">
            <a:avLst/>
          </a:prstGeom>
        </p:spPr>
      </p:pic>
    </p:spTree>
    <p:extLst>
      <p:ext uri="{BB962C8B-B14F-4D97-AF65-F5344CB8AC3E}">
        <p14:creationId xmlns:p14="http://schemas.microsoft.com/office/powerpoint/2010/main" val="208046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C802729E-DB4C-FAC3-AEB5-F539A9670A80}"/>
              </a:ext>
            </a:extLst>
          </p:cNvPr>
          <p:cNvSpPr txBox="1">
            <a:spLocks/>
          </p:cNvSpPr>
          <p:nvPr/>
        </p:nvSpPr>
        <p:spPr>
          <a:xfrm>
            <a:off x="407126" y="2766218"/>
            <a:ext cx="1051560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a:t>III. </a:t>
            </a:r>
            <a:r>
              <a:rPr lang="ru-RU" sz="4000" dirty="0"/>
              <a:t>Работа с ошибками</a:t>
            </a:r>
          </a:p>
        </p:txBody>
      </p:sp>
      <p:pic>
        <p:nvPicPr>
          <p:cNvPr id="14338" name="Picture 2" descr="An illustration featuring two cats sitting side by side in a whimsical, cartoon style. The cat on the left is vibrant red, with a playful expression and the word 'raise' written across its fur in a fun, bold font. The cat on the right is a vivid green, looking equally playful and featuring the word 'handle' written on its fur in a similar bold and fun font. Both cats are looking directly at the viewer, their tails curled around their paws in a relaxed posture, set against a neutral background to ensure the focus is on their unique colors and the words on their fur.">
            <a:extLst>
              <a:ext uri="{FF2B5EF4-FFF2-40B4-BE49-F238E27FC236}">
                <a16:creationId xmlns:a16="http://schemas.microsoft.com/office/drawing/2014/main" id="{D9A6AD83-2609-BC04-C543-20DB219D94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6588" y="773011"/>
            <a:ext cx="5311978" cy="5311978"/>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33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5EEC0C-C99E-D7B4-EE89-3BE67A254446}"/>
              </a:ext>
            </a:extLst>
          </p:cNvPr>
          <p:cNvSpPr>
            <a:spLocks noGrp="1"/>
          </p:cNvSpPr>
          <p:nvPr>
            <p:ph type="title"/>
          </p:nvPr>
        </p:nvSpPr>
        <p:spPr/>
        <p:txBody>
          <a:bodyPr>
            <a:normAutofit fontScale="90000"/>
          </a:bodyPr>
          <a:lstStyle/>
          <a:p>
            <a:r>
              <a:rPr lang="ru-RU" dirty="0"/>
              <a:t>Вычисление </a:t>
            </a:r>
            <a:r>
              <a:rPr lang="en-US" dirty="0"/>
              <a:t>IO[A]</a:t>
            </a:r>
            <a:r>
              <a:rPr lang="ru-RU" dirty="0"/>
              <a:t> может также завершиться ошибкой.</a:t>
            </a:r>
            <a:br>
              <a:rPr lang="ru-RU" dirty="0"/>
            </a:br>
            <a:r>
              <a:rPr lang="en-US" dirty="0"/>
              <a:t>IO </a:t>
            </a:r>
            <a:r>
              <a:rPr lang="ru-RU" dirty="0"/>
              <a:t>язык позволяет</a:t>
            </a:r>
            <a:r>
              <a:rPr lang="en-US" dirty="0"/>
              <a:t>:</a:t>
            </a:r>
            <a:endParaRPr lang="ru-RU" dirty="0"/>
          </a:p>
        </p:txBody>
      </p:sp>
      <p:sp>
        <p:nvSpPr>
          <p:cNvPr id="3" name="Текст 2">
            <a:extLst>
              <a:ext uri="{FF2B5EF4-FFF2-40B4-BE49-F238E27FC236}">
                <a16:creationId xmlns:a16="http://schemas.microsoft.com/office/drawing/2014/main" id="{474B7022-EB92-E3AE-1584-2FAF1744C9D5}"/>
              </a:ext>
            </a:extLst>
          </p:cNvPr>
          <p:cNvSpPr>
            <a:spLocks noGrp="1"/>
          </p:cNvSpPr>
          <p:nvPr>
            <p:ph type="body" idx="1"/>
          </p:nvPr>
        </p:nvSpPr>
        <p:spPr/>
        <p:txBody>
          <a:bodyPr>
            <a:normAutofit/>
          </a:bodyPr>
          <a:lstStyle/>
          <a:p>
            <a:r>
              <a:rPr lang="ru-RU" sz="3600" dirty="0"/>
              <a:t>Описывать вычисления, выбрасывающие ошибки.</a:t>
            </a:r>
          </a:p>
          <a:p>
            <a:r>
              <a:rPr lang="ru-RU" sz="3600" dirty="0"/>
              <a:t>Обрабатывать ошибки</a:t>
            </a:r>
            <a:r>
              <a:rPr lang="en-US" sz="3600" dirty="0"/>
              <a:t>.</a:t>
            </a:r>
            <a:endParaRPr lang="ru-RU" sz="3600" dirty="0"/>
          </a:p>
        </p:txBody>
      </p:sp>
    </p:spTree>
    <p:extLst>
      <p:ext uri="{BB962C8B-B14F-4D97-AF65-F5344CB8AC3E}">
        <p14:creationId xmlns:p14="http://schemas.microsoft.com/office/powerpoint/2010/main" val="1945171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a:extLst>
              <a:ext uri="{FF2B5EF4-FFF2-40B4-BE49-F238E27FC236}">
                <a16:creationId xmlns:a16="http://schemas.microsoft.com/office/drawing/2014/main" id="{5F5F6108-BD6F-4530-6519-B3DFCC7D2474}"/>
              </a:ext>
            </a:extLst>
          </p:cNvPr>
          <p:cNvSpPr>
            <a:spLocks noGrp="1"/>
          </p:cNvSpPr>
          <p:nvPr>
            <p:ph type="title"/>
          </p:nvPr>
        </p:nvSpPr>
        <p:spPr>
          <a:xfrm>
            <a:off x="838200" y="1036570"/>
            <a:ext cx="10515600" cy="1325563"/>
          </a:xfrm>
        </p:spPr>
        <p:txBody>
          <a:bodyPr>
            <a:normAutofit/>
          </a:bodyPr>
          <a:lstStyle/>
          <a:p>
            <a:pPr algn="ctr"/>
            <a:r>
              <a:rPr lang="en-US" sz="4000" dirty="0"/>
              <a:t>IV</a:t>
            </a:r>
            <a:r>
              <a:rPr lang="ru-RU" sz="4000" dirty="0"/>
              <a:t>. </a:t>
            </a:r>
            <a:r>
              <a:rPr lang="ru-RU" sz="4000" dirty="0" err="1"/>
              <a:t>Файберы</a:t>
            </a:r>
            <a:r>
              <a:rPr lang="ru-RU" sz="4000" dirty="0"/>
              <a:t>, </a:t>
            </a:r>
            <a:r>
              <a:rPr lang="en-US" sz="4000" dirty="0"/>
              <a:t>parallel</a:t>
            </a:r>
            <a:r>
              <a:rPr lang="ru-RU" sz="4000" dirty="0"/>
              <a:t>.</a:t>
            </a:r>
          </a:p>
        </p:txBody>
      </p:sp>
      <p:sp>
        <p:nvSpPr>
          <p:cNvPr id="2" name="TextBox 1">
            <a:extLst>
              <a:ext uri="{FF2B5EF4-FFF2-40B4-BE49-F238E27FC236}">
                <a16:creationId xmlns:a16="http://schemas.microsoft.com/office/drawing/2014/main" id="{B780D59B-DA98-8901-749F-58BE7BB83B38}"/>
              </a:ext>
            </a:extLst>
          </p:cNvPr>
          <p:cNvSpPr txBox="1"/>
          <p:nvPr/>
        </p:nvSpPr>
        <p:spPr>
          <a:xfrm>
            <a:off x="440675" y="2489812"/>
            <a:ext cx="11413702" cy="1200329"/>
          </a:xfrm>
          <a:prstGeom prst="rect">
            <a:avLst/>
          </a:prstGeom>
          <a:noFill/>
        </p:spPr>
        <p:txBody>
          <a:bodyPr wrap="none" rtlCol="0">
            <a:spAutoFit/>
          </a:bodyPr>
          <a:lstStyle/>
          <a:p>
            <a:r>
              <a:rPr lang="ru-RU" sz="3600" dirty="0"/>
              <a:t>Здесь вкратце про концепцию </a:t>
            </a:r>
            <a:r>
              <a:rPr lang="ru-RU" sz="3600" dirty="0" err="1"/>
              <a:t>файберов</a:t>
            </a:r>
            <a:r>
              <a:rPr lang="ru-RU" sz="3600" dirty="0"/>
              <a:t>.</a:t>
            </a:r>
          </a:p>
          <a:p>
            <a:r>
              <a:rPr lang="ru-RU" sz="3600" dirty="0"/>
              <a:t>Про методы </a:t>
            </a:r>
            <a:r>
              <a:rPr lang="en-US" sz="3600" dirty="0"/>
              <a:t>start, join, </a:t>
            </a:r>
            <a:r>
              <a:rPr lang="ru-RU" sz="3600" dirty="0"/>
              <a:t>которые запускают </a:t>
            </a:r>
            <a:r>
              <a:rPr lang="ru-RU" sz="3600" dirty="0" err="1"/>
              <a:t>файберы</a:t>
            </a:r>
            <a:r>
              <a:rPr lang="ru-RU" sz="3600" dirty="0"/>
              <a:t>.</a:t>
            </a:r>
          </a:p>
        </p:txBody>
      </p:sp>
      <p:sp>
        <p:nvSpPr>
          <p:cNvPr id="3" name="TextBox 2">
            <a:extLst>
              <a:ext uri="{FF2B5EF4-FFF2-40B4-BE49-F238E27FC236}">
                <a16:creationId xmlns:a16="http://schemas.microsoft.com/office/drawing/2014/main" id="{FF4E68F1-A292-4009-D431-CEFD300E24E5}"/>
              </a:ext>
            </a:extLst>
          </p:cNvPr>
          <p:cNvSpPr txBox="1"/>
          <p:nvPr/>
        </p:nvSpPr>
        <p:spPr>
          <a:xfrm>
            <a:off x="2963537" y="5111827"/>
            <a:ext cx="8364790" cy="307777"/>
          </a:xfrm>
          <a:prstGeom prst="rect">
            <a:avLst/>
          </a:prstGeom>
          <a:noFill/>
        </p:spPr>
        <p:txBody>
          <a:bodyPr wrap="none" rtlCol="0">
            <a:spAutoFit/>
          </a:bodyPr>
          <a:lstStyle/>
          <a:p>
            <a:r>
              <a:rPr lang="ru-RU" dirty="0"/>
              <a:t>В </a:t>
            </a:r>
            <a:r>
              <a:rPr lang="ru-RU" dirty="0" err="1"/>
              <a:t>файберы</a:t>
            </a:r>
            <a:r>
              <a:rPr lang="ru-RU" dirty="0"/>
              <a:t> сильно не углубляться. Сказать просто, что это легковесные потоки (про </a:t>
            </a:r>
            <a:r>
              <a:rPr lang="en-US" dirty="0" err="1"/>
              <a:t>m:n</a:t>
            </a:r>
            <a:r>
              <a:rPr lang="en-US" dirty="0"/>
              <a:t> </a:t>
            </a:r>
            <a:r>
              <a:rPr lang="ru-RU" dirty="0"/>
              <a:t>модель)</a:t>
            </a:r>
          </a:p>
        </p:txBody>
      </p:sp>
    </p:spTree>
    <p:extLst>
      <p:ext uri="{BB962C8B-B14F-4D97-AF65-F5344CB8AC3E}">
        <p14:creationId xmlns:p14="http://schemas.microsoft.com/office/powerpoint/2010/main" val="3519186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04720B8-9B0A-9EFC-A986-71BB90F88894}"/>
              </a:ext>
            </a:extLst>
          </p:cNvPr>
          <p:cNvSpPr>
            <a:spLocks noGrp="1"/>
          </p:cNvSpPr>
          <p:nvPr>
            <p:ph type="title"/>
          </p:nvPr>
        </p:nvSpPr>
        <p:spPr/>
        <p:txBody>
          <a:bodyPr/>
          <a:lstStyle/>
          <a:p>
            <a:r>
              <a:rPr lang="en-US" dirty="0"/>
              <a:t>Fibers</a:t>
            </a:r>
            <a:endParaRPr lang="ru-RU" dirty="0"/>
          </a:p>
        </p:txBody>
      </p:sp>
      <p:sp>
        <p:nvSpPr>
          <p:cNvPr id="6" name="Прямоугольник 5">
            <a:extLst>
              <a:ext uri="{FF2B5EF4-FFF2-40B4-BE49-F238E27FC236}">
                <a16:creationId xmlns:a16="http://schemas.microsoft.com/office/drawing/2014/main" id="{7BAF5E7F-1A6C-C227-9F0C-F27BE24ECE3A}"/>
              </a:ext>
            </a:extLst>
          </p:cNvPr>
          <p:cNvSpPr/>
          <p:nvPr/>
        </p:nvSpPr>
        <p:spPr>
          <a:xfrm>
            <a:off x="9995263" y="1377180"/>
            <a:ext cx="1358537" cy="469704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2400" dirty="0"/>
              <a:t>OS Threads</a:t>
            </a:r>
          </a:p>
          <a:p>
            <a:pPr algn="ctr"/>
            <a:endParaRPr lang="en-US" sz="2400" dirty="0"/>
          </a:p>
          <a:p>
            <a:pPr algn="ctr"/>
            <a:r>
              <a:rPr lang="en-US" sz="2400" dirty="0"/>
              <a:t>thread1</a:t>
            </a:r>
          </a:p>
          <a:p>
            <a:pPr algn="ctr"/>
            <a:r>
              <a:rPr lang="en-US" sz="2400" dirty="0"/>
              <a:t>thread2</a:t>
            </a:r>
          </a:p>
          <a:p>
            <a:pPr algn="ctr"/>
            <a:r>
              <a:rPr lang="en-US" sz="2400" dirty="0"/>
              <a:t>thread3</a:t>
            </a:r>
          </a:p>
          <a:p>
            <a:pPr algn="ctr"/>
            <a:r>
              <a:rPr lang="en-US" sz="2400" dirty="0"/>
              <a:t>…</a:t>
            </a:r>
          </a:p>
          <a:p>
            <a:pPr algn="ctr"/>
            <a:r>
              <a:rPr lang="en-US" sz="2400" dirty="0" err="1"/>
              <a:t>threadN</a:t>
            </a:r>
            <a:endParaRPr lang="ru-RU" sz="2400" dirty="0"/>
          </a:p>
        </p:txBody>
      </p:sp>
      <p:sp>
        <p:nvSpPr>
          <p:cNvPr id="7" name="Прямоугольник 6">
            <a:extLst>
              <a:ext uri="{FF2B5EF4-FFF2-40B4-BE49-F238E27FC236}">
                <a16:creationId xmlns:a16="http://schemas.microsoft.com/office/drawing/2014/main" id="{33C28D6D-A969-51CD-E084-4199FDAE10CC}"/>
              </a:ext>
            </a:extLst>
          </p:cNvPr>
          <p:cNvSpPr/>
          <p:nvPr/>
        </p:nvSpPr>
        <p:spPr>
          <a:xfrm>
            <a:off x="3098074" y="1377180"/>
            <a:ext cx="1358537" cy="469704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2400" dirty="0"/>
              <a:t>Fibers</a:t>
            </a:r>
          </a:p>
          <a:p>
            <a:pPr algn="ctr"/>
            <a:endParaRPr lang="en-US" sz="2400" dirty="0"/>
          </a:p>
          <a:p>
            <a:pPr algn="ctr"/>
            <a:r>
              <a:rPr lang="en-US" sz="2400" dirty="0"/>
              <a:t>fiber1</a:t>
            </a:r>
          </a:p>
          <a:p>
            <a:pPr algn="ctr"/>
            <a:r>
              <a:rPr lang="en-US" sz="2400" dirty="0"/>
              <a:t>fiber2</a:t>
            </a:r>
          </a:p>
          <a:p>
            <a:pPr algn="ctr"/>
            <a:r>
              <a:rPr lang="en-US" sz="2400" dirty="0"/>
              <a:t>fiber3</a:t>
            </a:r>
          </a:p>
          <a:p>
            <a:pPr algn="ctr"/>
            <a:r>
              <a:rPr lang="en-US" sz="2400" dirty="0"/>
              <a:t>fiber4</a:t>
            </a:r>
          </a:p>
          <a:p>
            <a:pPr algn="ctr"/>
            <a:r>
              <a:rPr lang="en-US" sz="2400" dirty="0"/>
              <a:t>fiber5</a:t>
            </a:r>
          </a:p>
          <a:p>
            <a:pPr algn="ctr"/>
            <a:r>
              <a:rPr lang="en-US" sz="2400" dirty="0"/>
              <a:t>…</a:t>
            </a:r>
          </a:p>
          <a:p>
            <a:pPr algn="ctr"/>
            <a:r>
              <a:rPr lang="en-US" sz="2400" dirty="0" err="1"/>
              <a:t>fiberM</a:t>
            </a:r>
            <a:endParaRPr lang="en-US" sz="2400" dirty="0"/>
          </a:p>
        </p:txBody>
      </p:sp>
      <p:cxnSp>
        <p:nvCxnSpPr>
          <p:cNvPr id="9" name="Прямая со стрелкой 8">
            <a:extLst>
              <a:ext uri="{FF2B5EF4-FFF2-40B4-BE49-F238E27FC236}">
                <a16:creationId xmlns:a16="http://schemas.microsoft.com/office/drawing/2014/main" id="{9B45734E-353B-EABF-501F-E26752BE679C}"/>
              </a:ext>
            </a:extLst>
          </p:cNvPr>
          <p:cNvCxnSpPr>
            <a:stCxn id="7" idx="3"/>
            <a:endCxn id="6" idx="1"/>
          </p:cNvCxnSpPr>
          <p:nvPr/>
        </p:nvCxnSpPr>
        <p:spPr>
          <a:xfrm>
            <a:off x="4456611" y="3725705"/>
            <a:ext cx="553865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9BCFCA37-A845-878E-2EFF-C8C4CD719187}"/>
              </a:ext>
            </a:extLst>
          </p:cNvPr>
          <p:cNvSpPr txBox="1"/>
          <p:nvPr/>
        </p:nvSpPr>
        <p:spPr>
          <a:xfrm>
            <a:off x="6124305" y="3132295"/>
            <a:ext cx="2324675" cy="523220"/>
          </a:xfrm>
          <a:prstGeom prst="rect">
            <a:avLst/>
          </a:prstGeom>
          <a:noFill/>
        </p:spPr>
        <p:txBody>
          <a:bodyPr wrap="none" rtlCol="0">
            <a:spAutoFit/>
          </a:bodyPr>
          <a:lstStyle/>
          <a:p>
            <a:r>
              <a:rPr lang="en-US" sz="2800" dirty="0"/>
              <a:t>M:N mapping</a:t>
            </a:r>
            <a:endParaRPr lang="ru-RU" sz="2800" dirty="0"/>
          </a:p>
        </p:txBody>
      </p:sp>
    </p:spTree>
    <p:extLst>
      <p:ext uri="{BB962C8B-B14F-4D97-AF65-F5344CB8AC3E}">
        <p14:creationId xmlns:p14="http://schemas.microsoft.com/office/powerpoint/2010/main" val="2849295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A6F86A-D078-0102-70A1-4C0B0D4D6E54}"/>
              </a:ext>
            </a:extLst>
          </p:cNvPr>
          <p:cNvSpPr>
            <a:spLocks noGrp="1"/>
          </p:cNvSpPr>
          <p:nvPr>
            <p:ph type="title"/>
          </p:nvPr>
        </p:nvSpPr>
        <p:spPr/>
        <p:txBody>
          <a:bodyPr/>
          <a:lstStyle/>
          <a:p>
            <a:r>
              <a:rPr lang="ru-RU" dirty="0"/>
              <a:t>В предыдущих сериях</a:t>
            </a:r>
          </a:p>
        </p:txBody>
      </p:sp>
      <p:pic>
        <p:nvPicPr>
          <p:cNvPr id="2050" name="Picture 2" descr="Подборка лучших мемов про любителей сериалов | Kino Look | Дзен">
            <a:extLst>
              <a:ext uri="{FF2B5EF4-FFF2-40B4-BE49-F238E27FC236}">
                <a16:creationId xmlns:a16="http://schemas.microsoft.com/office/drawing/2014/main" id="{6C0204F3-4CA3-A352-8CE5-B59C2D0DD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35425"/>
            <a:ext cx="7978913" cy="4468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575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A15736-1EFB-FECE-31A7-9CD9BF494A66}"/>
              </a:ext>
            </a:extLst>
          </p:cNvPr>
          <p:cNvSpPr>
            <a:spLocks noGrp="1"/>
          </p:cNvSpPr>
          <p:nvPr>
            <p:ph type="title"/>
          </p:nvPr>
        </p:nvSpPr>
        <p:spPr/>
        <p:txBody>
          <a:bodyPr/>
          <a:lstStyle/>
          <a:p>
            <a:r>
              <a:rPr lang="ru-RU" dirty="0"/>
              <a:t>В какой момент создаются </a:t>
            </a:r>
            <a:r>
              <a:rPr lang="ru-RU" dirty="0" err="1"/>
              <a:t>файберы</a:t>
            </a:r>
            <a:r>
              <a:rPr lang="ru-RU" dirty="0"/>
              <a:t>?</a:t>
            </a:r>
          </a:p>
        </p:txBody>
      </p:sp>
      <p:sp>
        <p:nvSpPr>
          <p:cNvPr id="3" name="Текст 2">
            <a:extLst>
              <a:ext uri="{FF2B5EF4-FFF2-40B4-BE49-F238E27FC236}">
                <a16:creationId xmlns:a16="http://schemas.microsoft.com/office/drawing/2014/main" id="{50E44811-E560-8DA2-4298-575B95BF2029}"/>
              </a:ext>
            </a:extLst>
          </p:cNvPr>
          <p:cNvSpPr>
            <a:spLocks noGrp="1"/>
          </p:cNvSpPr>
          <p:nvPr>
            <p:ph type="body" idx="1"/>
          </p:nvPr>
        </p:nvSpPr>
        <p:spPr/>
        <p:txBody>
          <a:bodyPr/>
          <a:lstStyle/>
          <a:p>
            <a:r>
              <a:rPr lang="ru-RU" dirty="0"/>
              <a:t>В момент вызова метода </a:t>
            </a:r>
            <a:r>
              <a:rPr lang="en-US" dirty="0" err="1"/>
              <a:t>unsafeRunSync</a:t>
            </a:r>
            <a:r>
              <a:rPr lang="en-US" dirty="0"/>
              <a:t> (</a:t>
            </a:r>
            <a:r>
              <a:rPr lang="ru-RU" dirty="0"/>
              <a:t>запуск программы, основной </a:t>
            </a:r>
            <a:r>
              <a:rPr lang="ru-RU" dirty="0" err="1"/>
              <a:t>файбер</a:t>
            </a:r>
            <a:r>
              <a:rPr lang="ru-RU" dirty="0"/>
              <a:t>, </a:t>
            </a:r>
            <a:r>
              <a:rPr lang="ru-RU" dirty="0" err="1"/>
              <a:t>файбер</a:t>
            </a:r>
            <a:r>
              <a:rPr lang="ru-RU" dirty="0"/>
              <a:t> точки входа</a:t>
            </a:r>
            <a:r>
              <a:rPr lang="en-US" dirty="0"/>
              <a:t>)</a:t>
            </a:r>
            <a:endParaRPr lang="ru-RU" dirty="0"/>
          </a:p>
          <a:p>
            <a:r>
              <a:rPr lang="ru-RU" dirty="0"/>
              <a:t>При вызове метода </a:t>
            </a:r>
            <a:r>
              <a:rPr lang="en-US" dirty="0"/>
              <a:t>start</a:t>
            </a:r>
            <a:r>
              <a:rPr lang="ru-RU" dirty="0"/>
              <a:t> (и др.) – одни </a:t>
            </a:r>
            <a:r>
              <a:rPr lang="ru-RU" dirty="0" err="1"/>
              <a:t>файберы</a:t>
            </a:r>
            <a:r>
              <a:rPr lang="ru-RU" dirty="0"/>
              <a:t> создают другие.</a:t>
            </a:r>
          </a:p>
        </p:txBody>
      </p:sp>
    </p:spTree>
    <p:extLst>
      <p:ext uri="{BB962C8B-B14F-4D97-AF65-F5344CB8AC3E}">
        <p14:creationId xmlns:p14="http://schemas.microsoft.com/office/powerpoint/2010/main" val="4023510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A15736-1EFB-FECE-31A7-9CD9BF494A66}"/>
              </a:ext>
            </a:extLst>
          </p:cNvPr>
          <p:cNvSpPr>
            <a:spLocks noGrp="1"/>
          </p:cNvSpPr>
          <p:nvPr>
            <p:ph type="title"/>
          </p:nvPr>
        </p:nvSpPr>
        <p:spPr/>
        <p:txBody>
          <a:bodyPr/>
          <a:lstStyle/>
          <a:p>
            <a:r>
              <a:rPr lang="ru-RU" dirty="0"/>
              <a:t>Чем занят </a:t>
            </a:r>
            <a:r>
              <a:rPr lang="ru-RU" dirty="0" err="1"/>
              <a:t>файбер</a:t>
            </a:r>
            <a:r>
              <a:rPr lang="ru-RU" dirty="0"/>
              <a:t>?</a:t>
            </a:r>
          </a:p>
        </p:txBody>
      </p:sp>
      <p:sp>
        <p:nvSpPr>
          <p:cNvPr id="3" name="Текст 2">
            <a:extLst>
              <a:ext uri="{FF2B5EF4-FFF2-40B4-BE49-F238E27FC236}">
                <a16:creationId xmlns:a16="http://schemas.microsoft.com/office/drawing/2014/main" id="{50E44811-E560-8DA2-4298-575B95BF2029}"/>
              </a:ext>
            </a:extLst>
          </p:cNvPr>
          <p:cNvSpPr>
            <a:spLocks noGrp="1"/>
          </p:cNvSpPr>
          <p:nvPr>
            <p:ph type="body" idx="1"/>
          </p:nvPr>
        </p:nvSpPr>
        <p:spPr/>
        <p:txBody>
          <a:bodyPr/>
          <a:lstStyle/>
          <a:p>
            <a:r>
              <a:rPr lang="ru-RU" dirty="0" err="1"/>
              <a:t>Файбер</a:t>
            </a:r>
            <a:r>
              <a:rPr lang="ru-RU" dirty="0"/>
              <a:t> интерпретирует некоторую </a:t>
            </a:r>
            <a:r>
              <a:rPr lang="en-US" dirty="0"/>
              <a:t>IO, </a:t>
            </a:r>
            <a:r>
              <a:rPr lang="ru-RU" dirty="0"/>
              <a:t>пока не будет вычислен результат.</a:t>
            </a:r>
          </a:p>
          <a:p>
            <a:r>
              <a:rPr lang="ru-RU" dirty="0"/>
              <a:t>Некоторые </a:t>
            </a:r>
            <a:r>
              <a:rPr lang="en-US" dirty="0"/>
              <a:t>IO </a:t>
            </a:r>
            <a:r>
              <a:rPr lang="ru-RU" dirty="0"/>
              <a:t>могут интерпретироваться бесконечно (рекурсия)</a:t>
            </a:r>
          </a:p>
        </p:txBody>
      </p:sp>
    </p:spTree>
    <p:extLst>
      <p:ext uri="{BB962C8B-B14F-4D97-AF65-F5344CB8AC3E}">
        <p14:creationId xmlns:p14="http://schemas.microsoft.com/office/powerpoint/2010/main" val="1303329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A3995A-B748-68D3-27E2-627BC7A6699E}"/>
              </a:ext>
            </a:extLst>
          </p:cNvPr>
          <p:cNvSpPr>
            <a:spLocks noGrp="1"/>
          </p:cNvSpPr>
          <p:nvPr>
            <p:ph type="title"/>
          </p:nvPr>
        </p:nvSpPr>
        <p:spPr/>
        <p:txBody>
          <a:bodyPr/>
          <a:lstStyle/>
          <a:p>
            <a:r>
              <a:rPr lang="ru-RU" dirty="0"/>
              <a:t>Метод </a:t>
            </a:r>
            <a:r>
              <a:rPr lang="en-US" dirty="0" err="1"/>
              <a:t>IO.start</a:t>
            </a:r>
            <a:r>
              <a:rPr lang="en-US" dirty="0"/>
              <a:t>. </a:t>
            </a:r>
            <a:r>
              <a:rPr lang="ru-RU" dirty="0" err="1"/>
              <a:t>Файбер</a:t>
            </a:r>
            <a:r>
              <a:rPr lang="ru-RU" dirty="0"/>
              <a:t> </a:t>
            </a:r>
            <a:r>
              <a:rPr lang="ru-RU" dirty="0" err="1"/>
              <a:t>спавнит</a:t>
            </a:r>
            <a:r>
              <a:rPr lang="ru-RU" dirty="0"/>
              <a:t> другие</a:t>
            </a:r>
          </a:p>
        </p:txBody>
      </p:sp>
      <p:sp>
        <p:nvSpPr>
          <p:cNvPr id="4" name="Скругленный прямоугольник 3">
            <a:extLst>
              <a:ext uri="{FF2B5EF4-FFF2-40B4-BE49-F238E27FC236}">
                <a16:creationId xmlns:a16="http://schemas.microsoft.com/office/drawing/2014/main" id="{B7E94B2F-5041-010F-DF09-36CAB447FDAB}"/>
              </a:ext>
            </a:extLst>
          </p:cNvPr>
          <p:cNvSpPr/>
          <p:nvPr/>
        </p:nvSpPr>
        <p:spPr>
          <a:xfrm>
            <a:off x="838200" y="2737757"/>
            <a:ext cx="1382486" cy="13824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Fiber</a:t>
            </a:r>
            <a:endParaRPr lang="ru-RU" sz="2400" dirty="0"/>
          </a:p>
        </p:txBody>
      </p:sp>
      <p:sp>
        <p:nvSpPr>
          <p:cNvPr id="5" name="Скругленный прямоугольник 4">
            <a:extLst>
              <a:ext uri="{FF2B5EF4-FFF2-40B4-BE49-F238E27FC236}">
                <a16:creationId xmlns:a16="http://schemas.microsoft.com/office/drawing/2014/main" id="{2FB30C5B-5760-F1BD-ECD6-3BD515595D19}"/>
              </a:ext>
            </a:extLst>
          </p:cNvPr>
          <p:cNvSpPr/>
          <p:nvPr/>
        </p:nvSpPr>
        <p:spPr>
          <a:xfrm>
            <a:off x="7887789" y="1522980"/>
            <a:ext cx="1382486" cy="13824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Fiber1</a:t>
            </a:r>
            <a:endParaRPr lang="ru-RU" sz="2400" dirty="0"/>
          </a:p>
        </p:txBody>
      </p:sp>
      <p:sp>
        <p:nvSpPr>
          <p:cNvPr id="6" name="Скругленный прямоугольник 5">
            <a:extLst>
              <a:ext uri="{FF2B5EF4-FFF2-40B4-BE49-F238E27FC236}">
                <a16:creationId xmlns:a16="http://schemas.microsoft.com/office/drawing/2014/main" id="{A15399C6-D3FE-5A22-774D-DF96A6E98924}"/>
              </a:ext>
            </a:extLst>
          </p:cNvPr>
          <p:cNvSpPr/>
          <p:nvPr/>
        </p:nvSpPr>
        <p:spPr>
          <a:xfrm>
            <a:off x="7887789" y="3112225"/>
            <a:ext cx="1382486" cy="13824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Fiber</a:t>
            </a:r>
            <a:r>
              <a:rPr lang="ru-RU" sz="2400" dirty="0"/>
              <a:t>2</a:t>
            </a:r>
          </a:p>
        </p:txBody>
      </p:sp>
      <p:sp>
        <p:nvSpPr>
          <p:cNvPr id="7" name="Скругленный прямоугольник 6">
            <a:extLst>
              <a:ext uri="{FF2B5EF4-FFF2-40B4-BE49-F238E27FC236}">
                <a16:creationId xmlns:a16="http://schemas.microsoft.com/office/drawing/2014/main" id="{37F0E86A-27FD-C6E7-E4F0-885F3888BA43}"/>
              </a:ext>
            </a:extLst>
          </p:cNvPr>
          <p:cNvSpPr/>
          <p:nvPr/>
        </p:nvSpPr>
        <p:spPr>
          <a:xfrm>
            <a:off x="7887789" y="4717798"/>
            <a:ext cx="1382486" cy="13824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Fiber</a:t>
            </a:r>
            <a:r>
              <a:rPr lang="ru-RU" sz="2400" dirty="0"/>
              <a:t>3</a:t>
            </a:r>
          </a:p>
        </p:txBody>
      </p:sp>
      <p:cxnSp>
        <p:nvCxnSpPr>
          <p:cNvPr id="9" name="Прямая со стрелкой 8">
            <a:extLst>
              <a:ext uri="{FF2B5EF4-FFF2-40B4-BE49-F238E27FC236}">
                <a16:creationId xmlns:a16="http://schemas.microsoft.com/office/drawing/2014/main" id="{493AE44F-896A-EBC6-4FC1-077ECF6ABE49}"/>
              </a:ext>
            </a:extLst>
          </p:cNvPr>
          <p:cNvCxnSpPr>
            <a:stCxn id="4" idx="3"/>
            <a:endCxn id="5" idx="1"/>
          </p:cNvCxnSpPr>
          <p:nvPr/>
        </p:nvCxnSpPr>
        <p:spPr>
          <a:xfrm flipV="1">
            <a:off x="2220686" y="2214223"/>
            <a:ext cx="5667103" cy="12147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 name="Прямая со стрелкой 9">
            <a:extLst>
              <a:ext uri="{FF2B5EF4-FFF2-40B4-BE49-F238E27FC236}">
                <a16:creationId xmlns:a16="http://schemas.microsoft.com/office/drawing/2014/main" id="{DCD294D8-8644-C528-F98E-F141DC99963B}"/>
              </a:ext>
            </a:extLst>
          </p:cNvPr>
          <p:cNvCxnSpPr>
            <a:cxnSpLocks/>
            <a:stCxn id="4" idx="3"/>
            <a:endCxn id="6" idx="1"/>
          </p:cNvCxnSpPr>
          <p:nvPr/>
        </p:nvCxnSpPr>
        <p:spPr>
          <a:xfrm>
            <a:off x="2220686" y="3429000"/>
            <a:ext cx="5667103" cy="37446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Прямая со стрелкой 12">
            <a:extLst>
              <a:ext uri="{FF2B5EF4-FFF2-40B4-BE49-F238E27FC236}">
                <a16:creationId xmlns:a16="http://schemas.microsoft.com/office/drawing/2014/main" id="{3FC11940-EA04-C15F-FBBA-71308B2B909C}"/>
              </a:ext>
            </a:extLst>
          </p:cNvPr>
          <p:cNvCxnSpPr>
            <a:cxnSpLocks/>
            <a:stCxn id="4" idx="3"/>
            <a:endCxn id="7" idx="1"/>
          </p:cNvCxnSpPr>
          <p:nvPr/>
        </p:nvCxnSpPr>
        <p:spPr>
          <a:xfrm>
            <a:off x="2220686" y="3429000"/>
            <a:ext cx="5667103" cy="198004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BEE4B168-855B-6747-05D4-2E42F1FEB960}"/>
              </a:ext>
            </a:extLst>
          </p:cNvPr>
          <p:cNvSpPr txBox="1"/>
          <p:nvPr/>
        </p:nvSpPr>
        <p:spPr>
          <a:xfrm>
            <a:off x="4737484" y="2330004"/>
            <a:ext cx="633507" cy="369332"/>
          </a:xfrm>
          <a:prstGeom prst="rect">
            <a:avLst/>
          </a:prstGeom>
          <a:noFill/>
        </p:spPr>
        <p:txBody>
          <a:bodyPr wrap="none" rtlCol="0">
            <a:spAutoFit/>
          </a:bodyPr>
          <a:lstStyle/>
          <a:p>
            <a:r>
              <a:rPr lang="en-US" sz="1800" dirty="0"/>
              <a:t>start</a:t>
            </a:r>
            <a:endParaRPr lang="ru-RU" sz="1800" dirty="0"/>
          </a:p>
        </p:txBody>
      </p:sp>
      <p:sp>
        <p:nvSpPr>
          <p:cNvPr id="17" name="TextBox 16">
            <a:extLst>
              <a:ext uri="{FF2B5EF4-FFF2-40B4-BE49-F238E27FC236}">
                <a16:creationId xmlns:a16="http://schemas.microsoft.com/office/drawing/2014/main" id="{BEF41634-8706-FD0E-77A2-C93574BC7512}"/>
              </a:ext>
            </a:extLst>
          </p:cNvPr>
          <p:cNvSpPr txBox="1"/>
          <p:nvPr/>
        </p:nvSpPr>
        <p:spPr>
          <a:xfrm>
            <a:off x="5056394" y="3250625"/>
            <a:ext cx="633507" cy="369332"/>
          </a:xfrm>
          <a:prstGeom prst="rect">
            <a:avLst/>
          </a:prstGeom>
          <a:noFill/>
        </p:spPr>
        <p:txBody>
          <a:bodyPr wrap="none" rtlCol="0">
            <a:spAutoFit/>
          </a:bodyPr>
          <a:lstStyle/>
          <a:p>
            <a:r>
              <a:rPr lang="en-US" sz="1800" dirty="0"/>
              <a:t>start</a:t>
            </a:r>
            <a:endParaRPr lang="ru-RU" sz="1800" dirty="0"/>
          </a:p>
        </p:txBody>
      </p:sp>
      <p:sp>
        <p:nvSpPr>
          <p:cNvPr id="18" name="TextBox 17">
            <a:extLst>
              <a:ext uri="{FF2B5EF4-FFF2-40B4-BE49-F238E27FC236}">
                <a16:creationId xmlns:a16="http://schemas.microsoft.com/office/drawing/2014/main" id="{5CB1C192-BAD7-1963-50EF-A110174C7E2F}"/>
              </a:ext>
            </a:extLst>
          </p:cNvPr>
          <p:cNvSpPr txBox="1"/>
          <p:nvPr/>
        </p:nvSpPr>
        <p:spPr>
          <a:xfrm>
            <a:off x="4902947" y="4643777"/>
            <a:ext cx="633507" cy="369332"/>
          </a:xfrm>
          <a:prstGeom prst="rect">
            <a:avLst/>
          </a:prstGeom>
          <a:noFill/>
        </p:spPr>
        <p:txBody>
          <a:bodyPr wrap="none" rtlCol="0">
            <a:spAutoFit/>
          </a:bodyPr>
          <a:lstStyle/>
          <a:p>
            <a:r>
              <a:rPr lang="en-US" sz="1800" dirty="0"/>
              <a:t>start</a:t>
            </a:r>
            <a:endParaRPr lang="ru-RU" sz="1800" dirty="0"/>
          </a:p>
        </p:txBody>
      </p:sp>
    </p:spTree>
    <p:extLst>
      <p:ext uri="{BB962C8B-B14F-4D97-AF65-F5344CB8AC3E}">
        <p14:creationId xmlns:p14="http://schemas.microsoft.com/office/powerpoint/2010/main" val="1902177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A3995A-B748-68D3-27E2-627BC7A6699E}"/>
              </a:ext>
            </a:extLst>
          </p:cNvPr>
          <p:cNvSpPr>
            <a:spLocks noGrp="1"/>
          </p:cNvSpPr>
          <p:nvPr>
            <p:ph type="title"/>
          </p:nvPr>
        </p:nvSpPr>
        <p:spPr/>
        <p:txBody>
          <a:bodyPr/>
          <a:lstStyle/>
          <a:p>
            <a:r>
              <a:rPr lang="ru-RU" dirty="0"/>
              <a:t>Метод </a:t>
            </a:r>
            <a:r>
              <a:rPr lang="en-US" dirty="0" err="1"/>
              <a:t>IO.join</a:t>
            </a:r>
            <a:r>
              <a:rPr lang="ru-RU" dirty="0"/>
              <a:t>. </a:t>
            </a:r>
            <a:r>
              <a:rPr lang="ru-RU" dirty="0" err="1"/>
              <a:t>Файбер</a:t>
            </a:r>
            <a:r>
              <a:rPr lang="ru-RU" dirty="0"/>
              <a:t> ждет результаты других</a:t>
            </a:r>
          </a:p>
        </p:txBody>
      </p:sp>
      <p:sp>
        <p:nvSpPr>
          <p:cNvPr id="4" name="Скругленный прямоугольник 3">
            <a:extLst>
              <a:ext uri="{FF2B5EF4-FFF2-40B4-BE49-F238E27FC236}">
                <a16:creationId xmlns:a16="http://schemas.microsoft.com/office/drawing/2014/main" id="{B7E94B2F-5041-010F-DF09-36CAB447FDAB}"/>
              </a:ext>
            </a:extLst>
          </p:cNvPr>
          <p:cNvSpPr/>
          <p:nvPr/>
        </p:nvSpPr>
        <p:spPr>
          <a:xfrm>
            <a:off x="838200" y="2737757"/>
            <a:ext cx="1382486" cy="13824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Fiber</a:t>
            </a:r>
            <a:endParaRPr lang="ru-RU" sz="2400" dirty="0"/>
          </a:p>
        </p:txBody>
      </p:sp>
      <p:sp>
        <p:nvSpPr>
          <p:cNvPr id="5" name="Скругленный прямоугольник 4">
            <a:extLst>
              <a:ext uri="{FF2B5EF4-FFF2-40B4-BE49-F238E27FC236}">
                <a16:creationId xmlns:a16="http://schemas.microsoft.com/office/drawing/2014/main" id="{2FB30C5B-5760-F1BD-ECD6-3BD515595D19}"/>
              </a:ext>
            </a:extLst>
          </p:cNvPr>
          <p:cNvSpPr/>
          <p:nvPr/>
        </p:nvSpPr>
        <p:spPr>
          <a:xfrm>
            <a:off x="7887789" y="1522980"/>
            <a:ext cx="1382486" cy="13824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Fiber1</a:t>
            </a:r>
            <a:endParaRPr lang="ru-RU" sz="2400" dirty="0"/>
          </a:p>
        </p:txBody>
      </p:sp>
      <p:sp>
        <p:nvSpPr>
          <p:cNvPr id="6" name="Скругленный прямоугольник 5">
            <a:extLst>
              <a:ext uri="{FF2B5EF4-FFF2-40B4-BE49-F238E27FC236}">
                <a16:creationId xmlns:a16="http://schemas.microsoft.com/office/drawing/2014/main" id="{A15399C6-D3FE-5A22-774D-DF96A6E98924}"/>
              </a:ext>
            </a:extLst>
          </p:cNvPr>
          <p:cNvSpPr/>
          <p:nvPr/>
        </p:nvSpPr>
        <p:spPr>
          <a:xfrm>
            <a:off x="7887789" y="3112225"/>
            <a:ext cx="1382486" cy="13824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Fiber</a:t>
            </a:r>
            <a:r>
              <a:rPr lang="ru-RU" sz="2400" dirty="0"/>
              <a:t>2</a:t>
            </a:r>
          </a:p>
        </p:txBody>
      </p:sp>
      <p:sp>
        <p:nvSpPr>
          <p:cNvPr id="7" name="Скругленный прямоугольник 6">
            <a:extLst>
              <a:ext uri="{FF2B5EF4-FFF2-40B4-BE49-F238E27FC236}">
                <a16:creationId xmlns:a16="http://schemas.microsoft.com/office/drawing/2014/main" id="{37F0E86A-27FD-C6E7-E4F0-885F3888BA43}"/>
              </a:ext>
            </a:extLst>
          </p:cNvPr>
          <p:cNvSpPr/>
          <p:nvPr/>
        </p:nvSpPr>
        <p:spPr>
          <a:xfrm>
            <a:off x="7887789" y="4717798"/>
            <a:ext cx="1382486" cy="138248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Fiber</a:t>
            </a:r>
            <a:r>
              <a:rPr lang="ru-RU" sz="2400" dirty="0"/>
              <a:t>3</a:t>
            </a:r>
          </a:p>
        </p:txBody>
      </p:sp>
      <p:sp>
        <p:nvSpPr>
          <p:cNvPr id="16" name="TextBox 15">
            <a:extLst>
              <a:ext uri="{FF2B5EF4-FFF2-40B4-BE49-F238E27FC236}">
                <a16:creationId xmlns:a16="http://schemas.microsoft.com/office/drawing/2014/main" id="{BEE4B168-855B-6747-05D4-2E42F1FEB960}"/>
              </a:ext>
            </a:extLst>
          </p:cNvPr>
          <p:cNvSpPr txBox="1"/>
          <p:nvPr/>
        </p:nvSpPr>
        <p:spPr>
          <a:xfrm>
            <a:off x="4737484" y="2330004"/>
            <a:ext cx="543739" cy="369332"/>
          </a:xfrm>
          <a:prstGeom prst="rect">
            <a:avLst/>
          </a:prstGeom>
          <a:noFill/>
        </p:spPr>
        <p:txBody>
          <a:bodyPr wrap="none" rtlCol="0">
            <a:spAutoFit/>
          </a:bodyPr>
          <a:lstStyle/>
          <a:p>
            <a:r>
              <a:rPr lang="en-US" sz="1800" dirty="0"/>
              <a:t>join</a:t>
            </a:r>
            <a:endParaRPr lang="ru-RU" sz="1800" dirty="0"/>
          </a:p>
        </p:txBody>
      </p:sp>
      <p:sp>
        <p:nvSpPr>
          <p:cNvPr id="17" name="TextBox 16">
            <a:extLst>
              <a:ext uri="{FF2B5EF4-FFF2-40B4-BE49-F238E27FC236}">
                <a16:creationId xmlns:a16="http://schemas.microsoft.com/office/drawing/2014/main" id="{BEF41634-8706-FD0E-77A2-C93574BC7512}"/>
              </a:ext>
            </a:extLst>
          </p:cNvPr>
          <p:cNvSpPr txBox="1"/>
          <p:nvPr/>
        </p:nvSpPr>
        <p:spPr>
          <a:xfrm>
            <a:off x="5056394" y="3250625"/>
            <a:ext cx="543739" cy="369332"/>
          </a:xfrm>
          <a:prstGeom prst="rect">
            <a:avLst/>
          </a:prstGeom>
          <a:noFill/>
        </p:spPr>
        <p:txBody>
          <a:bodyPr wrap="none" rtlCol="0">
            <a:spAutoFit/>
          </a:bodyPr>
          <a:lstStyle/>
          <a:p>
            <a:r>
              <a:rPr lang="en-US" sz="1800" dirty="0"/>
              <a:t>join</a:t>
            </a:r>
            <a:endParaRPr lang="ru-RU" sz="1800" dirty="0"/>
          </a:p>
        </p:txBody>
      </p:sp>
      <p:sp>
        <p:nvSpPr>
          <p:cNvPr id="18" name="TextBox 17">
            <a:extLst>
              <a:ext uri="{FF2B5EF4-FFF2-40B4-BE49-F238E27FC236}">
                <a16:creationId xmlns:a16="http://schemas.microsoft.com/office/drawing/2014/main" id="{5CB1C192-BAD7-1963-50EF-A110174C7E2F}"/>
              </a:ext>
            </a:extLst>
          </p:cNvPr>
          <p:cNvSpPr txBox="1"/>
          <p:nvPr/>
        </p:nvSpPr>
        <p:spPr>
          <a:xfrm>
            <a:off x="4902947" y="4643777"/>
            <a:ext cx="543739" cy="369332"/>
          </a:xfrm>
          <a:prstGeom prst="rect">
            <a:avLst/>
          </a:prstGeom>
          <a:noFill/>
        </p:spPr>
        <p:txBody>
          <a:bodyPr wrap="none" rtlCol="0">
            <a:spAutoFit/>
          </a:bodyPr>
          <a:lstStyle/>
          <a:p>
            <a:r>
              <a:rPr lang="en-US" sz="1800" dirty="0"/>
              <a:t>join</a:t>
            </a:r>
            <a:endParaRPr lang="ru-RU" sz="1800" dirty="0"/>
          </a:p>
        </p:txBody>
      </p:sp>
      <p:cxnSp>
        <p:nvCxnSpPr>
          <p:cNvPr id="8" name="Прямая со стрелкой 7">
            <a:extLst>
              <a:ext uri="{FF2B5EF4-FFF2-40B4-BE49-F238E27FC236}">
                <a16:creationId xmlns:a16="http://schemas.microsoft.com/office/drawing/2014/main" id="{130B309E-685E-FA6A-3BD5-1F4429C597A2}"/>
              </a:ext>
            </a:extLst>
          </p:cNvPr>
          <p:cNvCxnSpPr>
            <a:stCxn id="5" idx="1"/>
            <a:endCxn id="4" idx="3"/>
          </p:cNvCxnSpPr>
          <p:nvPr/>
        </p:nvCxnSpPr>
        <p:spPr>
          <a:xfrm flipH="1">
            <a:off x="2220686" y="2214223"/>
            <a:ext cx="5667103" cy="12147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Прямая со стрелкой 11">
            <a:extLst>
              <a:ext uri="{FF2B5EF4-FFF2-40B4-BE49-F238E27FC236}">
                <a16:creationId xmlns:a16="http://schemas.microsoft.com/office/drawing/2014/main" id="{63DB80A3-739B-369A-F1E2-BF4016EF6627}"/>
              </a:ext>
            </a:extLst>
          </p:cNvPr>
          <p:cNvCxnSpPr>
            <a:cxnSpLocks/>
            <a:stCxn id="6" idx="1"/>
            <a:endCxn id="4" idx="3"/>
          </p:cNvCxnSpPr>
          <p:nvPr/>
        </p:nvCxnSpPr>
        <p:spPr>
          <a:xfrm flipH="1" flipV="1">
            <a:off x="2220686" y="3429000"/>
            <a:ext cx="5667103" cy="37446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Прямая со стрелкой 18">
            <a:extLst>
              <a:ext uri="{FF2B5EF4-FFF2-40B4-BE49-F238E27FC236}">
                <a16:creationId xmlns:a16="http://schemas.microsoft.com/office/drawing/2014/main" id="{830DAA66-C2A0-020E-9928-386EC6369556}"/>
              </a:ext>
            </a:extLst>
          </p:cNvPr>
          <p:cNvCxnSpPr>
            <a:cxnSpLocks/>
            <a:stCxn id="7" idx="1"/>
            <a:endCxn id="4" idx="3"/>
          </p:cNvCxnSpPr>
          <p:nvPr/>
        </p:nvCxnSpPr>
        <p:spPr>
          <a:xfrm flipH="1" flipV="1">
            <a:off x="2220686" y="3429000"/>
            <a:ext cx="5667103" cy="198004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83048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A3995A-B748-68D3-27E2-627BC7A6699E}"/>
              </a:ext>
            </a:extLst>
          </p:cNvPr>
          <p:cNvSpPr>
            <a:spLocks noGrp="1"/>
          </p:cNvSpPr>
          <p:nvPr>
            <p:ph type="title"/>
          </p:nvPr>
        </p:nvSpPr>
        <p:spPr/>
        <p:txBody>
          <a:bodyPr/>
          <a:lstStyle/>
          <a:p>
            <a:r>
              <a:rPr lang="ru-RU" dirty="0"/>
              <a:t>Параллельные комбинаторы</a:t>
            </a:r>
          </a:p>
        </p:txBody>
      </p:sp>
      <p:sp>
        <p:nvSpPr>
          <p:cNvPr id="3" name="TextBox 2">
            <a:extLst>
              <a:ext uri="{FF2B5EF4-FFF2-40B4-BE49-F238E27FC236}">
                <a16:creationId xmlns:a16="http://schemas.microsoft.com/office/drawing/2014/main" id="{622A1284-91A5-BCC6-C328-642766835C0D}"/>
              </a:ext>
            </a:extLst>
          </p:cNvPr>
          <p:cNvSpPr txBox="1"/>
          <p:nvPr/>
        </p:nvSpPr>
        <p:spPr>
          <a:xfrm>
            <a:off x="1267097" y="1690688"/>
            <a:ext cx="2909771" cy="1077218"/>
          </a:xfrm>
          <a:prstGeom prst="rect">
            <a:avLst/>
          </a:prstGeom>
          <a:noFill/>
        </p:spPr>
        <p:txBody>
          <a:bodyPr wrap="none" rtlCol="0">
            <a:spAutoFit/>
          </a:bodyPr>
          <a:lstStyle/>
          <a:p>
            <a:pPr marL="285750" indent="-285750">
              <a:buFont typeface="Arial" panose="020B0604020202020204" pitchFamily="34" charset="0"/>
              <a:buChar char="•"/>
            </a:pPr>
            <a:r>
              <a:rPr lang="en-US" sz="3200" dirty="0" err="1"/>
              <a:t>parTraverse</a:t>
            </a:r>
            <a:endParaRPr lang="en-US" sz="3200" dirty="0"/>
          </a:p>
          <a:p>
            <a:pPr marL="285750" indent="-285750">
              <a:buFont typeface="Arial" panose="020B0604020202020204" pitchFamily="34" charset="0"/>
              <a:buChar char="•"/>
            </a:pPr>
            <a:r>
              <a:rPr lang="en-US" sz="3200" dirty="0" err="1"/>
              <a:t>parSequence</a:t>
            </a:r>
            <a:endParaRPr lang="ru-RU" sz="3200" dirty="0"/>
          </a:p>
        </p:txBody>
      </p:sp>
      <p:sp>
        <p:nvSpPr>
          <p:cNvPr id="9" name="TextBox 8">
            <a:extLst>
              <a:ext uri="{FF2B5EF4-FFF2-40B4-BE49-F238E27FC236}">
                <a16:creationId xmlns:a16="http://schemas.microsoft.com/office/drawing/2014/main" id="{00CEA772-9C83-1A18-3E9D-01E151A75A44}"/>
              </a:ext>
            </a:extLst>
          </p:cNvPr>
          <p:cNvSpPr txBox="1"/>
          <p:nvPr/>
        </p:nvSpPr>
        <p:spPr>
          <a:xfrm>
            <a:off x="1267097" y="3443764"/>
            <a:ext cx="5416868" cy="646331"/>
          </a:xfrm>
          <a:prstGeom prst="rect">
            <a:avLst/>
          </a:prstGeom>
          <a:noFill/>
        </p:spPr>
        <p:txBody>
          <a:bodyPr wrap="none" rtlCol="0">
            <a:spAutoFit/>
          </a:bodyPr>
          <a:lstStyle/>
          <a:p>
            <a:r>
              <a:rPr lang="en-US" sz="3600" b="1" dirty="0"/>
              <a:t>List[IO[A]] </a:t>
            </a:r>
            <a:r>
              <a:rPr lang="en-US" sz="3600" b="1" dirty="0">
                <a:sym typeface="Wingdings" pitchFamily="2" charset="2"/>
              </a:rPr>
              <a:t> IO[List[A]]</a:t>
            </a:r>
            <a:endParaRPr lang="ru-RU" sz="3600" b="1" dirty="0"/>
          </a:p>
        </p:txBody>
      </p:sp>
    </p:spTree>
    <p:extLst>
      <p:ext uri="{BB962C8B-B14F-4D97-AF65-F5344CB8AC3E}">
        <p14:creationId xmlns:p14="http://schemas.microsoft.com/office/powerpoint/2010/main" val="1548532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a:extLst>
              <a:ext uri="{FF2B5EF4-FFF2-40B4-BE49-F238E27FC236}">
                <a16:creationId xmlns:a16="http://schemas.microsoft.com/office/drawing/2014/main" id="{5F5F6108-BD6F-4530-6519-B3DFCC7D2474}"/>
              </a:ext>
            </a:extLst>
          </p:cNvPr>
          <p:cNvSpPr>
            <a:spLocks noGrp="1"/>
          </p:cNvSpPr>
          <p:nvPr>
            <p:ph type="title"/>
          </p:nvPr>
        </p:nvSpPr>
        <p:spPr>
          <a:xfrm>
            <a:off x="838200" y="1036570"/>
            <a:ext cx="10515600" cy="1325563"/>
          </a:xfrm>
        </p:spPr>
        <p:txBody>
          <a:bodyPr>
            <a:normAutofit/>
          </a:bodyPr>
          <a:lstStyle/>
          <a:p>
            <a:pPr algn="ctr"/>
            <a:r>
              <a:rPr lang="en-US" sz="4000" dirty="0"/>
              <a:t>V</a:t>
            </a:r>
            <a:r>
              <a:rPr lang="ru-RU" sz="4000" dirty="0"/>
              <a:t>. Рекурсия, </a:t>
            </a:r>
            <a:r>
              <a:rPr lang="ru-RU" sz="4000" dirty="0" err="1"/>
              <a:t>трамполининг</a:t>
            </a:r>
            <a:r>
              <a:rPr lang="ru-RU" sz="4000" dirty="0"/>
              <a:t> и </a:t>
            </a:r>
            <a:r>
              <a:rPr lang="en-US" sz="4000" dirty="0"/>
              <a:t>stack-safety</a:t>
            </a:r>
            <a:endParaRPr lang="ru-RU" sz="4000" dirty="0"/>
          </a:p>
        </p:txBody>
      </p:sp>
    </p:spTree>
    <p:extLst>
      <p:ext uri="{BB962C8B-B14F-4D97-AF65-F5344CB8AC3E}">
        <p14:creationId xmlns:p14="http://schemas.microsoft.com/office/powerpoint/2010/main" val="2044640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3A67C1-2AED-2D31-E9A8-B251C6A0ED39}"/>
              </a:ext>
            </a:extLst>
          </p:cNvPr>
          <p:cNvSpPr>
            <a:spLocks noGrp="1"/>
          </p:cNvSpPr>
          <p:nvPr>
            <p:ph type="title"/>
          </p:nvPr>
        </p:nvSpPr>
        <p:spPr/>
        <p:txBody>
          <a:bodyPr/>
          <a:lstStyle/>
          <a:p>
            <a:r>
              <a:rPr lang="ru-RU" dirty="0"/>
              <a:t>Хвостовая рекурсия на </a:t>
            </a:r>
            <a:r>
              <a:rPr lang="en-US" dirty="0"/>
              <a:t>IO </a:t>
            </a:r>
            <a:r>
              <a:rPr lang="ru-RU" dirty="0"/>
              <a:t>не нужна. Есть </a:t>
            </a:r>
            <a:r>
              <a:rPr lang="ru-RU" dirty="0" err="1"/>
              <a:t>трамполининг</a:t>
            </a:r>
            <a:r>
              <a:rPr lang="ru-RU" dirty="0"/>
              <a:t>.</a:t>
            </a:r>
          </a:p>
        </p:txBody>
      </p:sp>
      <p:sp>
        <p:nvSpPr>
          <p:cNvPr id="3" name="Текст 2">
            <a:extLst>
              <a:ext uri="{FF2B5EF4-FFF2-40B4-BE49-F238E27FC236}">
                <a16:creationId xmlns:a16="http://schemas.microsoft.com/office/drawing/2014/main" id="{87423244-14A1-9C82-8B8E-7DE6DD722DC0}"/>
              </a:ext>
            </a:extLst>
          </p:cNvPr>
          <p:cNvSpPr>
            <a:spLocks noGrp="1"/>
          </p:cNvSpPr>
          <p:nvPr>
            <p:ph type="body" idx="1"/>
          </p:nvPr>
        </p:nvSpPr>
        <p:spPr/>
        <p:txBody>
          <a:bodyPr/>
          <a:lstStyle/>
          <a:p>
            <a:r>
              <a:rPr lang="en-US" dirty="0"/>
              <a:t>@</a:t>
            </a:r>
            <a:r>
              <a:rPr lang="en-US" dirty="0" err="1"/>
              <a:t>tailrec</a:t>
            </a:r>
            <a:r>
              <a:rPr lang="en-US" dirty="0"/>
              <a:t> </a:t>
            </a:r>
            <a:r>
              <a:rPr lang="ru-RU" dirty="0"/>
              <a:t>вешать на функцию не имеет смысла, так как функция не выполняет вычислений, она лишь создает элемент </a:t>
            </a:r>
            <a:r>
              <a:rPr lang="en-US" dirty="0"/>
              <a:t>IO </a:t>
            </a:r>
            <a:r>
              <a:rPr lang="ru-RU" dirty="0"/>
              <a:t>языка.</a:t>
            </a:r>
          </a:p>
          <a:p>
            <a:endParaRPr lang="ru-RU" dirty="0"/>
          </a:p>
          <a:p>
            <a:r>
              <a:rPr lang="ru-RU" dirty="0"/>
              <a:t>Интерпретатор </a:t>
            </a:r>
            <a:r>
              <a:rPr lang="en-US" dirty="0"/>
              <a:t>IO </a:t>
            </a:r>
            <a:r>
              <a:rPr lang="ru-RU" dirty="0"/>
              <a:t>использует </a:t>
            </a:r>
            <a:r>
              <a:rPr lang="ru-RU" dirty="0" err="1"/>
              <a:t>трамполилинг</a:t>
            </a:r>
            <a:r>
              <a:rPr lang="ru-RU" dirty="0"/>
              <a:t>, что позволяет ему воспроизводить похожее на </a:t>
            </a:r>
            <a:r>
              <a:rPr lang="en-US" dirty="0" err="1"/>
              <a:t>tailrec</a:t>
            </a:r>
            <a:r>
              <a:rPr lang="en-US" dirty="0"/>
              <a:t> </a:t>
            </a:r>
            <a:r>
              <a:rPr lang="ru-RU" dirty="0"/>
              <a:t>поведение, быть </a:t>
            </a:r>
            <a:r>
              <a:rPr lang="en-US" dirty="0"/>
              <a:t>stack safety.</a:t>
            </a:r>
            <a:endParaRPr lang="ru-RU" dirty="0"/>
          </a:p>
        </p:txBody>
      </p:sp>
    </p:spTree>
    <p:extLst>
      <p:ext uri="{BB962C8B-B14F-4D97-AF65-F5344CB8AC3E}">
        <p14:creationId xmlns:p14="http://schemas.microsoft.com/office/powerpoint/2010/main" val="1479328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3A67C1-2AED-2D31-E9A8-B251C6A0ED39}"/>
              </a:ext>
            </a:extLst>
          </p:cNvPr>
          <p:cNvSpPr>
            <a:spLocks noGrp="1"/>
          </p:cNvSpPr>
          <p:nvPr>
            <p:ph type="title"/>
          </p:nvPr>
        </p:nvSpPr>
        <p:spPr/>
        <p:txBody>
          <a:bodyPr/>
          <a:lstStyle/>
          <a:p>
            <a:r>
              <a:rPr lang="ru-RU" dirty="0"/>
              <a:t>Не-хвостовая рекурсия.</a:t>
            </a:r>
          </a:p>
        </p:txBody>
      </p:sp>
      <p:sp>
        <p:nvSpPr>
          <p:cNvPr id="3" name="Текст 2">
            <a:extLst>
              <a:ext uri="{FF2B5EF4-FFF2-40B4-BE49-F238E27FC236}">
                <a16:creationId xmlns:a16="http://schemas.microsoft.com/office/drawing/2014/main" id="{87423244-14A1-9C82-8B8E-7DE6DD722DC0}"/>
              </a:ext>
            </a:extLst>
          </p:cNvPr>
          <p:cNvSpPr>
            <a:spLocks noGrp="1"/>
          </p:cNvSpPr>
          <p:nvPr>
            <p:ph type="body" idx="1"/>
          </p:nvPr>
        </p:nvSpPr>
        <p:spPr/>
        <p:txBody>
          <a:bodyPr/>
          <a:lstStyle/>
          <a:p>
            <a:r>
              <a:rPr lang="ru-RU" dirty="0"/>
              <a:t>Интерпретатор использует свой стек (структура данных </a:t>
            </a:r>
            <a:r>
              <a:rPr lang="en-US" dirty="0"/>
              <a:t>Stack</a:t>
            </a:r>
            <a:r>
              <a:rPr lang="ru-RU" dirty="0"/>
              <a:t>, хранится в обычной </a:t>
            </a:r>
            <a:r>
              <a:rPr lang="en-US" dirty="0"/>
              <a:t>Heap </a:t>
            </a:r>
            <a:r>
              <a:rPr lang="ru-RU" dirty="0"/>
              <a:t>памяти). Поэтому глубокая рекурсия может привести</a:t>
            </a:r>
            <a:r>
              <a:rPr lang="en-US" dirty="0"/>
              <a:t> </a:t>
            </a:r>
            <a:r>
              <a:rPr lang="ru-RU" dirty="0"/>
              <a:t>разве что к </a:t>
            </a:r>
            <a:r>
              <a:rPr lang="en-US" dirty="0"/>
              <a:t>Heap Overflow.</a:t>
            </a:r>
            <a:endParaRPr lang="ru-RU" dirty="0"/>
          </a:p>
        </p:txBody>
      </p:sp>
    </p:spTree>
    <p:extLst>
      <p:ext uri="{BB962C8B-B14F-4D97-AF65-F5344CB8AC3E}">
        <p14:creationId xmlns:p14="http://schemas.microsoft.com/office/powerpoint/2010/main" val="2526955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F5B6042-8F01-2060-0B8E-D2A02CC81E2B}"/>
              </a:ext>
            </a:extLst>
          </p:cNvPr>
          <p:cNvSpPr>
            <a:spLocks noGrp="1"/>
          </p:cNvSpPr>
          <p:nvPr>
            <p:ph type="title"/>
          </p:nvPr>
        </p:nvSpPr>
        <p:spPr/>
        <p:txBody>
          <a:bodyPr/>
          <a:lstStyle/>
          <a:p>
            <a:r>
              <a:rPr lang="en-US" dirty="0"/>
              <a:t>IO </a:t>
            </a:r>
            <a:r>
              <a:rPr lang="ru-RU" dirty="0"/>
              <a:t>бесконечной вложенностью</a:t>
            </a:r>
          </a:p>
        </p:txBody>
      </p:sp>
      <p:sp>
        <p:nvSpPr>
          <p:cNvPr id="3" name="Текст 2">
            <a:extLst>
              <a:ext uri="{FF2B5EF4-FFF2-40B4-BE49-F238E27FC236}">
                <a16:creationId xmlns:a16="http://schemas.microsoft.com/office/drawing/2014/main" id="{FEBBAB34-75A8-642A-89E9-25482C170D18}"/>
              </a:ext>
            </a:extLst>
          </p:cNvPr>
          <p:cNvSpPr>
            <a:spLocks noGrp="1"/>
          </p:cNvSpPr>
          <p:nvPr>
            <p:ph type="body" idx="1"/>
          </p:nvPr>
        </p:nvSpPr>
        <p:spPr>
          <a:xfrm>
            <a:off x="838200" y="1825625"/>
            <a:ext cx="4373880" cy="4351338"/>
          </a:xfrm>
        </p:spPr>
        <p:txBody>
          <a:bodyPr/>
          <a:lstStyle/>
          <a:p>
            <a:r>
              <a:rPr lang="ru-RU" dirty="0"/>
              <a:t>Однако, функция, создающая </a:t>
            </a:r>
            <a:r>
              <a:rPr lang="en-US" dirty="0"/>
              <a:t>IO, </a:t>
            </a:r>
            <a:r>
              <a:rPr lang="ru-RU" dirty="0"/>
              <a:t>может упасть со </a:t>
            </a:r>
            <a:r>
              <a:rPr lang="en-US" dirty="0" err="1"/>
              <a:t>StackOverflow</a:t>
            </a:r>
            <a:r>
              <a:rPr lang="en-US" dirty="0"/>
              <a:t>.</a:t>
            </a:r>
            <a:endParaRPr lang="ru-RU" dirty="0"/>
          </a:p>
        </p:txBody>
      </p:sp>
      <p:pic>
        <p:nvPicPr>
          <p:cNvPr id="3074" name="Picture 2" descr="189 post — античное учение и всратые коты (@ayivk0)">
            <a:extLst>
              <a:ext uri="{FF2B5EF4-FFF2-40B4-BE49-F238E27FC236}">
                <a16:creationId xmlns:a16="http://schemas.microsoft.com/office/drawing/2014/main" id="{5292B051-3C15-5509-DCA9-BFC33EEC8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8829" y="1551533"/>
            <a:ext cx="5743166" cy="4941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478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a:extLst>
              <a:ext uri="{FF2B5EF4-FFF2-40B4-BE49-F238E27FC236}">
                <a16:creationId xmlns:a16="http://schemas.microsoft.com/office/drawing/2014/main" id="{5F5F6108-BD6F-4530-6519-B3DFCC7D2474}"/>
              </a:ext>
            </a:extLst>
          </p:cNvPr>
          <p:cNvSpPr>
            <a:spLocks noGrp="1"/>
          </p:cNvSpPr>
          <p:nvPr>
            <p:ph type="title"/>
          </p:nvPr>
        </p:nvSpPr>
        <p:spPr>
          <a:xfrm>
            <a:off x="838200" y="383427"/>
            <a:ext cx="10515600" cy="1325563"/>
          </a:xfrm>
        </p:spPr>
        <p:txBody>
          <a:bodyPr>
            <a:normAutofit/>
          </a:bodyPr>
          <a:lstStyle/>
          <a:p>
            <a:pPr algn="ctr"/>
            <a:r>
              <a:rPr lang="en-US" sz="4000" dirty="0"/>
              <a:t>VI</a:t>
            </a:r>
            <a:r>
              <a:rPr lang="ru-RU" sz="4000" dirty="0"/>
              <a:t>. Асинхронные вычисления</a:t>
            </a:r>
          </a:p>
        </p:txBody>
      </p:sp>
      <p:pic>
        <p:nvPicPr>
          <p:cNvPr id="4098" name="Picture 2" descr="Выбор асинхронного двигателя">
            <a:extLst>
              <a:ext uri="{FF2B5EF4-FFF2-40B4-BE49-F238E27FC236}">
                <a16:creationId xmlns:a16="http://schemas.microsoft.com/office/drawing/2014/main" id="{84E7020F-21B4-1E95-F66C-515A81E34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476" y="2019367"/>
            <a:ext cx="7107067" cy="48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321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2B86FD3-15CE-AA77-2D51-5F0DF165836C}"/>
              </a:ext>
            </a:extLst>
          </p:cNvPr>
          <p:cNvSpPr>
            <a:spLocks noGrp="1"/>
          </p:cNvSpPr>
          <p:nvPr>
            <p:ph type="title"/>
          </p:nvPr>
        </p:nvSpPr>
        <p:spPr/>
        <p:txBody>
          <a:bodyPr>
            <a:normAutofit/>
          </a:bodyPr>
          <a:lstStyle/>
          <a:p>
            <a:r>
              <a:rPr lang="ru-RU" dirty="0"/>
              <a:t>Обсудили что такое конкурентность и параллелизм.</a:t>
            </a:r>
          </a:p>
        </p:txBody>
      </p:sp>
      <p:sp>
        <p:nvSpPr>
          <p:cNvPr id="3" name="Текст 2">
            <a:extLst>
              <a:ext uri="{FF2B5EF4-FFF2-40B4-BE49-F238E27FC236}">
                <a16:creationId xmlns:a16="http://schemas.microsoft.com/office/drawing/2014/main" id="{39C39901-A157-57EE-2431-32B9E3E5853A}"/>
              </a:ext>
            </a:extLst>
          </p:cNvPr>
          <p:cNvSpPr>
            <a:spLocks noGrp="1"/>
          </p:cNvSpPr>
          <p:nvPr>
            <p:ph type="body" idx="1"/>
          </p:nvPr>
        </p:nvSpPr>
        <p:spPr>
          <a:xfrm>
            <a:off x="838200" y="1905138"/>
            <a:ext cx="10515600" cy="4351338"/>
          </a:xfrm>
        </p:spPr>
        <p:txBody>
          <a:bodyPr>
            <a:normAutofit/>
          </a:bodyPr>
          <a:lstStyle/>
          <a:p>
            <a:r>
              <a:rPr lang="ru-RU" sz="3200" dirty="0"/>
              <a:t>Конкурентность – видимость одновременного выполнения задач.</a:t>
            </a:r>
          </a:p>
          <a:p>
            <a:pPr marL="114300" indent="0">
              <a:buNone/>
            </a:pPr>
            <a:endParaRPr lang="ru-RU" sz="3200" dirty="0"/>
          </a:p>
          <a:p>
            <a:r>
              <a:rPr lang="ru-RU" sz="3200" dirty="0"/>
              <a:t>Параллелизм – внутренний механизм, позволяющий ускорить выполнение задач за счет использования нескольких исполнителей.</a:t>
            </a:r>
          </a:p>
        </p:txBody>
      </p:sp>
    </p:spTree>
    <p:extLst>
      <p:ext uri="{BB962C8B-B14F-4D97-AF65-F5344CB8AC3E}">
        <p14:creationId xmlns:p14="http://schemas.microsoft.com/office/powerpoint/2010/main" val="1050709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B7F53B-BB23-3E28-6F60-4786AF771AE1}"/>
              </a:ext>
            </a:extLst>
          </p:cNvPr>
          <p:cNvSpPr>
            <a:spLocks noGrp="1"/>
          </p:cNvSpPr>
          <p:nvPr>
            <p:ph type="title"/>
          </p:nvPr>
        </p:nvSpPr>
        <p:spPr/>
        <p:txBody>
          <a:bodyPr>
            <a:normAutofit fontScale="90000"/>
          </a:bodyPr>
          <a:lstStyle/>
          <a:p>
            <a:r>
              <a:rPr lang="ru-RU" dirty="0"/>
              <a:t>Что происходит с </a:t>
            </a:r>
            <a:r>
              <a:rPr lang="ru-RU" dirty="0" err="1"/>
              <a:t>файбером</a:t>
            </a:r>
            <a:r>
              <a:rPr lang="ru-RU" dirty="0"/>
              <a:t>, когда вызывается метод </a:t>
            </a:r>
            <a:r>
              <a:rPr lang="en-US" dirty="0"/>
              <a:t>join? </a:t>
            </a:r>
            <a:r>
              <a:rPr lang="ru-RU" dirty="0"/>
              <a:t>Или когда вызывается метод </a:t>
            </a:r>
            <a:r>
              <a:rPr lang="en-US" dirty="0"/>
              <a:t>sleep?</a:t>
            </a:r>
            <a:endParaRPr lang="ru-RU" dirty="0"/>
          </a:p>
        </p:txBody>
      </p:sp>
      <p:sp>
        <p:nvSpPr>
          <p:cNvPr id="6" name="TextBox 5">
            <a:extLst>
              <a:ext uri="{FF2B5EF4-FFF2-40B4-BE49-F238E27FC236}">
                <a16:creationId xmlns:a16="http://schemas.microsoft.com/office/drawing/2014/main" id="{E4F16C23-7332-CE10-05D3-6C8665BF93F5}"/>
              </a:ext>
            </a:extLst>
          </p:cNvPr>
          <p:cNvSpPr txBox="1"/>
          <p:nvPr/>
        </p:nvSpPr>
        <p:spPr>
          <a:xfrm>
            <a:off x="549449" y="2664823"/>
            <a:ext cx="11093101" cy="1754326"/>
          </a:xfrm>
          <a:prstGeom prst="rect">
            <a:avLst/>
          </a:prstGeom>
          <a:noFill/>
        </p:spPr>
        <p:txBody>
          <a:bodyPr wrap="none" rtlCol="0">
            <a:spAutoFit/>
          </a:bodyPr>
          <a:lstStyle/>
          <a:p>
            <a:r>
              <a:rPr lang="ru-RU" sz="3600" dirty="0"/>
              <a:t>Методы </a:t>
            </a:r>
            <a:r>
              <a:rPr lang="en-US" sz="3600" dirty="0"/>
              <a:t>sleep </a:t>
            </a:r>
            <a:r>
              <a:rPr lang="ru-RU" sz="3600" dirty="0"/>
              <a:t>и </a:t>
            </a:r>
            <a:r>
              <a:rPr lang="en-US" sz="3600" dirty="0"/>
              <a:t>join </a:t>
            </a:r>
            <a:r>
              <a:rPr lang="ru-RU" sz="3600" dirty="0"/>
              <a:t>блокируют </a:t>
            </a:r>
            <a:r>
              <a:rPr lang="ru-RU" sz="3600" dirty="0" err="1"/>
              <a:t>файбер</a:t>
            </a:r>
            <a:r>
              <a:rPr lang="ru-RU" sz="3600" dirty="0"/>
              <a:t>.</a:t>
            </a:r>
          </a:p>
          <a:p>
            <a:r>
              <a:rPr lang="ru-RU" sz="3600" dirty="0"/>
              <a:t>Но когда блокируется </a:t>
            </a:r>
            <a:r>
              <a:rPr lang="ru-RU" sz="3600" dirty="0" err="1"/>
              <a:t>файбер</a:t>
            </a:r>
            <a:r>
              <a:rPr lang="ru-RU" sz="3600" dirty="0"/>
              <a:t> – выполняющий его</a:t>
            </a:r>
          </a:p>
          <a:p>
            <a:r>
              <a:rPr lang="ru-RU" sz="3600" dirty="0"/>
              <a:t>поток не блокируется!</a:t>
            </a:r>
          </a:p>
        </p:txBody>
      </p:sp>
    </p:spTree>
    <p:extLst>
      <p:ext uri="{BB962C8B-B14F-4D97-AF65-F5344CB8AC3E}">
        <p14:creationId xmlns:p14="http://schemas.microsoft.com/office/powerpoint/2010/main" val="235626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DDCD42-7381-4010-BEDB-F483181595F3}"/>
              </a:ext>
            </a:extLst>
          </p:cNvPr>
          <p:cNvSpPr>
            <a:spLocks noGrp="1"/>
          </p:cNvSpPr>
          <p:nvPr>
            <p:ph type="title"/>
          </p:nvPr>
        </p:nvSpPr>
        <p:spPr/>
        <p:txBody>
          <a:bodyPr/>
          <a:lstStyle/>
          <a:p>
            <a:r>
              <a:rPr lang="ru-RU" dirty="0"/>
              <a:t>Немного про блокировку</a:t>
            </a:r>
          </a:p>
        </p:txBody>
      </p:sp>
      <p:sp>
        <p:nvSpPr>
          <p:cNvPr id="3" name="Текст 2">
            <a:extLst>
              <a:ext uri="{FF2B5EF4-FFF2-40B4-BE49-F238E27FC236}">
                <a16:creationId xmlns:a16="http://schemas.microsoft.com/office/drawing/2014/main" id="{B502F7D8-1C15-F651-1359-D89CC77A210A}"/>
              </a:ext>
            </a:extLst>
          </p:cNvPr>
          <p:cNvSpPr>
            <a:spLocks noGrp="1"/>
          </p:cNvSpPr>
          <p:nvPr>
            <p:ph type="body" idx="1"/>
          </p:nvPr>
        </p:nvSpPr>
        <p:spPr/>
        <p:txBody>
          <a:bodyPr/>
          <a:lstStyle/>
          <a:p>
            <a:pPr marL="114300" indent="0">
              <a:buNone/>
            </a:pPr>
            <a:r>
              <a:rPr lang="ru-RU" dirty="0" err="1"/>
              <a:t>Файбер</a:t>
            </a:r>
            <a:r>
              <a:rPr lang="ru-RU" dirty="0"/>
              <a:t> блокируется – в этом ничего страшного нет. Главное чтобы не блокировался поток, на котором этот </a:t>
            </a:r>
            <a:r>
              <a:rPr lang="ru-RU" dirty="0" err="1"/>
              <a:t>файбер</a:t>
            </a:r>
            <a:r>
              <a:rPr lang="ru-RU" dirty="0"/>
              <a:t> исполняется.</a:t>
            </a:r>
          </a:p>
        </p:txBody>
      </p:sp>
    </p:spTree>
    <p:extLst>
      <p:ext uri="{BB962C8B-B14F-4D97-AF65-F5344CB8AC3E}">
        <p14:creationId xmlns:p14="http://schemas.microsoft.com/office/powerpoint/2010/main" val="7473598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FE5ED56-FFA5-0F50-5B33-F2DD22149CC1}"/>
              </a:ext>
            </a:extLst>
          </p:cNvPr>
          <p:cNvSpPr>
            <a:spLocks noGrp="1"/>
          </p:cNvSpPr>
          <p:nvPr>
            <p:ph type="title"/>
          </p:nvPr>
        </p:nvSpPr>
        <p:spPr>
          <a:xfrm>
            <a:off x="2439486" y="260623"/>
            <a:ext cx="7313023" cy="1325563"/>
          </a:xfrm>
        </p:spPr>
        <p:txBody>
          <a:bodyPr/>
          <a:lstStyle/>
          <a:p>
            <a:r>
              <a:rPr lang="ru-RU" dirty="0"/>
              <a:t>Есть вопросы по </a:t>
            </a:r>
            <a:r>
              <a:rPr lang="ru-RU" dirty="0" err="1"/>
              <a:t>файберам</a:t>
            </a:r>
            <a:r>
              <a:rPr lang="ru-RU" dirty="0"/>
              <a:t>?</a:t>
            </a:r>
          </a:p>
        </p:txBody>
      </p:sp>
      <p:pic>
        <p:nvPicPr>
          <p:cNvPr id="6146" name="Picture 2" descr="Тест про мемы: 7 вопросов, которые перевернут ваше представление о смешных  картинках - Новости Южно Сахалинска - astv.ru">
            <a:extLst>
              <a:ext uri="{FF2B5EF4-FFF2-40B4-BE49-F238E27FC236}">
                <a16:creationId xmlns:a16="http://schemas.microsoft.com/office/drawing/2014/main" id="{606D3C21-415E-AB01-C9BD-DB7407C1A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4760" y="1998868"/>
            <a:ext cx="7442474" cy="4598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31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dissolv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4E03AB-D426-E922-5724-9E8B7F702B16}"/>
              </a:ext>
            </a:extLst>
          </p:cNvPr>
          <p:cNvSpPr>
            <a:spLocks noGrp="1"/>
          </p:cNvSpPr>
          <p:nvPr>
            <p:ph type="title"/>
          </p:nvPr>
        </p:nvSpPr>
        <p:spPr/>
        <p:txBody>
          <a:bodyPr/>
          <a:lstStyle/>
          <a:p>
            <a:r>
              <a:rPr lang="ru-RU" dirty="0"/>
              <a:t>Метод </a:t>
            </a:r>
            <a:r>
              <a:rPr lang="en-US" dirty="0"/>
              <a:t>async</a:t>
            </a:r>
            <a:endParaRPr lang="ru-RU" dirty="0"/>
          </a:p>
        </p:txBody>
      </p:sp>
      <p:sp>
        <p:nvSpPr>
          <p:cNvPr id="4" name="TextBox 3">
            <a:extLst>
              <a:ext uri="{FF2B5EF4-FFF2-40B4-BE49-F238E27FC236}">
                <a16:creationId xmlns:a16="http://schemas.microsoft.com/office/drawing/2014/main" id="{9FBE50CE-8A8D-5AA0-BC37-69C1C097E8B8}"/>
              </a:ext>
            </a:extLst>
          </p:cNvPr>
          <p:cNvSpPr txBox="1"/>
          <p:nvPr/>
        </p:nvSpPr>
        <p:spPr>
          <a:xfrm>
            <a:off x="394063" y="1674674"/>
            <a:ext cx="11403874" cy="1754326"/>
          </a:xfrm>
          <a:prstGeom prst="rect">
            <a:avLst/>
          </a:prstGeom>
          <a:noFill/>
        </p:spPr>
        <p:txBody>
          <a:bodyPr wrap="square">
            <a:spAutoFit/>
          </a:bodyPr>
          <a:lstStyle/>
          <a:p>
            <a:r>
              <a:rPr lang="fr-FR" sz="3600" dirty="0" err="1">
                <a:solidFill>
                  <a:schemeClr val="tx1"/>
                </a:solidFill>
                <a:effectLst/>
              </a:rPr>
              <a:t>def</a:t>
            </a:r>
            <a:r>
              <a:rPr lang="fr-FR" sz="3600" dirty="0">
                <a:solidFill>
                  <a:schemeClr val="tx1"/>
                </a:solidFill>
                <a:effectLst/>
              </a:rPr>
              <a:t> </a:t>
            </a:r>
            <a:r>
              <a:rPr lang="fr-FR" sz="3600" dirty="0" err="1">
                <a:solidFill>
                  <a:schemeClr val="tx1"/>
                </a:solidFill>
                <a:effectLst/>
              </a:rPr>
              <a:t>async</a:t>
            </a:r>
            <a:r>
              <a:rPr lang="fr-FR" sz="3600" dirty="0">
                <a:solidFill>
                  <a:schemeClr val="tx1"/>
                </a:solidFill>
                <a:effectLst/>
              </a:rPr>
              <a:t>[A](</a:t>
            </a:r>
          </a:p>
          <a:p>
            <a:r>
              <a:rPr lang="ru-RU" sz="3600" dirty="0">
                <a:solidFill>
                  <a:schemeClr val="tx1"/>
                </a:solidFill>
                <a:effectLst/>
              </a:rPr>
              <a:t>	</a:t>
            </a:r>
            <a:r>
              <a:rPr lang="fr-FR" sz="3600" dirty="0">
                <a:solidFill>
                  <a:schemeClr val="tx1"/>
                </a:solidFill>
                <a:effectLst/>
              </a:rPr>
              <a:t>k: </a:t>
            </a:r>
            <a:r>
              <a:rPr lang="fr-FR" sz="3600" b="1" dirty="0">
                <a:solidFill>
                  <a:schemeClr val="accent1">
                    <a:lumMod val="75000"/>
                  </a:schemeClr>
                </a:solidFill>
                <a:effectLst/>
              </a:rPr>
              <a:t>(</a:t>
            </a:r>
            <a:r>
              <a:rPr lang="fr-FR" sz="3600" b="1" dirty="0" err="1">
                <a:solidFill>
                  <a:schemeClr val="accent1">
                    <a:lumMod val="75000"/>
                  </a:schemeClr>
                </a:solidFill>
                <a:effectLst/>
              </a:rPr>
              <a:t>Either</a:t>
            </a:r>
            <a:r>
              <a:rPr lang="fr-FR" sz="3600" b="1" dirty="0">
                <a:solidFill>
                  <a:schemeClr val="accent1">
                    <a:lumMod val="75000"/>
                  </a:schemeClr>
                </a:solidFill>
                <a:effectLst/>
              </a:rPr>
              <a:t>[</a:t>
            </a:r>
            <a:r>
              <a:rPr lang="fr-FR" sz="3600" b="1" dirty="0" err="1">
                <a:solidFill>
                  <a:schemeClr val="accent1">
                    <a:lumMod val="75000"/>
                  </a:schemeClr>
                </a:solidFill>
                <a:effectLst/>
              </a:rPr>
              <a:t>Throwable</a:t>
            </a:r>
            <a:r>
              <a:rPr lang="fr-FR" sz="3600" b="1" dirty="0">
                <a:solidFill>
                  <a:schemeClr val="accent1">
                    <a:lumMod val="75000"/>
                  </a:schemeClr>
                </a:solidFill>
                <a:effectLst/>
              </a:rPr>
              <a:t>, A] =&gt; Unit) </a:t>
            </a:r>
            <a:r>
              <a:rPr lang="fr-FR" sz="3600" dirty="0">
                <a:solidFill>
                  <a:schemeClr val="tx1"/>
                </a:solidFill>
                <a:effectLst/>
              </a:rPr>
              <a:t>=&gt; </a:t>
            </a:r>
            <a:r>
              <a:rPr lang="fr-FR" sz="3600" b="1" dirty="0">
                <a:solidFill>
                  <a:schemeClr val="accent6">
                    <a:lumMod val="75000"/>
                  </a:schemeClr>
                </a:solidFill>
                <a:effectLst/>
              </a:rPr>
              <a:t>IO[</a:t>
            </a:r>
            <a:r>
              <a:rPr lang="en-US" sz="3600" b="1" dirty="0">
                <a:solidFill>
                  <a:schemeClr val="accent6">
                    <a:lumMod val="75000"/>
                  </a:schemeClr>
                </a:solidFill>
              </a:rPr>
              <a:t>Unit</a:t>
            </a:r>
            <a:r>
              <a:rPr lang="fr-FR" sz="3600" b="1" dirty="0">
                <a:solidFill>
                  <a:schemeClr val="accent6">
                    <a:lumMod val="75000"/>
                  </a:schemeClr>
                </a:solidFill>
                <a:effectLst/>
              </a:rPr>
              <a:t>]</a:t>
            </a:r>
          </a:p>
          <a:p>
            <a:r>
              <a:rPr lang="fr-FR" sz="3600" dirty="0">
                <a:solidFill>
                  <a:schemeClr val="tx1"/>
                </a:solidFill>
                <a:effectLst/>
              </a:rPr>
              <a:t>): </a:t>
            </a:r>
            <a:r>
              <a:rPr lang="fr-FR" sz="3600" b="1" dirty="0">
                <a:solidFill>
                  <a:srgbClr val="FF0000"/>
                </a:solidFill>
                <a:effectLst/>
              </a:rPr>
              <a:t>IO[A]</a:t>
            </a:r>
          </a:p>
        </p:txBody>
      </p:sp>
      <p:sp>
        <p:nvSpPr>
          <p:cNvPr id="12" name="TextBox 11">
            <a:extLst>
              <a:ext uri="{FF2B5EF4-FFF2-40B4-BE49-F238E27FC236}">
                <a16:creationId xmlns:a16="http://schemas.microsoft.com/office/drawing/2014/main" id="{6BE52FE6-4EE0-44C6-8C64-0FC07076BE07}"/>
              </a:ext>
            </a:extLst>
          </p:cNvPr>
          <p:cNvSpPr txBox="1"/>
          <p:nvPr/>
        </p:nvSpPr>
        <p:spPr>
          <a:xfrm>
            <a:off x="394063" y="3827417"/>
            <a:ext cx="9300944" cy="2062103"/>
          </a:xfrm>
          <a:prstGeom prst="rect">
            <a:avLst/>
          </a:prstGeom>
          <a:noFill/>
        </p:spPr>
        <p:txBody>
          <a:bodyPr wrap="none" rtlCol="0">
            <a:spAutoFit/>
          </a:bodyPr>
          <a:lstStyle/>
          <a:p>
            <a:r>
              <a:rPr lang="fr-FR" sz="3200" b="1" dirty="0">
                <a:solidFill>
                  <a:schemeClr val="accent6">
                    <a:lumMod val="75000"/>
                  </a:schemeClr>
                </a:solidFill>
                <a:effectLst/>
              </a:rPr>
              <a:t>IO[</a:t>
            </a:r>
            <a:r>
              <a:rPr lang="en-US" sz="3200" b="1" dirty="0">
                <a:solidFill>
                  <a:schemeClr val="accent6">
                    <a:lumMod val="75000"/>
                  </a:schemeClr>
                </a:solidFill>
              </a:rPr>
              <a:t>Unit</a:t>
            </a:r>
            <a:r>
              <a:rPr lang="fr-FR" sz="3200" b="1" dirty="0">
                <a:solidFill>
                  <a:schemeClr val="accent6">
                    <a:lumMod val="75000"/>
                  </a:schemeClr>
                </a:solidFill>
                <a:effectLst/>
              </a:rPr>
              <a:t>]</a:t>
            </a:r>
            <a:r>
              <a:rPr lang="fr-FR" sz="3200" dirty="0">
                <a:solidFill>
                  <a:schemeClr val="tx1"/>
                </a:solidFill>
                <a:effectLst/>
              </a:rPr>
              <a:t> – </a:t>
            </a:r>
            <a:r>
              <a:rPr lang="ru-RU" sz="3200" dirty="0">
                <a:solidFill>
                  <a:schemeClr val="tx1"/>
                </a:solidFill>
                <a:effectLst/>
              </a:rPr>
              <a:t>запускает какое-то вычисление.</a:t>
            </a:r>
          </a:p>
          <a:p>
            <a:r>
              <a:rPr lang="en-US" sz="3200" b="1" dirty="0">
                <a:solidFill>
                  <a:schemeClr val="accent1">
                    <a:lumMod val="75000"/>
                  </a:schemeClr>
                </a:solidFill>
              </a:rPr>
              <a:t>k: </a:t>
            </a:r>
            <a:r>
              <a:rPr lang="fr-FR" sz="3200" b="1" dirty="0">
                <a:solidFill>
                  <a:schemeClr val="accent1">
                    <a:lumMod val="75000"/>
                  </a:schemeClr>
                </a:solidFill>
                <a:effectLst/>
              </a:rPr>
              <a:t>(</a:t>
            </a:r>
            <a:r>
              <a:rPr lang="fr-FR" sz="3200" b="1" dirty="0" err="1">
                <a:solidFill>
                  <a:schemeClr val="accent1">
                    <a:lumMod val="75000"/>
                  </a:schemeClr>
                </a:solidFill>
                <a:effectLst/>
              </a:rPr>
              <a:t>Either</a:t>
            </a:r>
            <a:r>
              <a:rPr lang="fr-FR" sz="3200" b="1" dirty="0">
                <a:solidFill>
                  <a:schemeClr val="accent1">
                    <a:lumMod val="75000"/>
                  </a:schemeClr>
                </a:solidFill>
                <a:effectLst/>
              </a:rPr>
              <a:t>[</a:t>
            </a:r>
            <a:r>
              <a:rPr lang="fr-FR" sz="3200" b="1" dirty="0" err="1">
                <a:solidFill>
                  <a:schemeClr val="accent1">
                    <a:lumMod val="75000"/>
                  </a:schemeClr>
                </a:solidFill>
                <a:effectLst/>
              </a:rPr>
              <a:t>Throwable</a:t>
            </a:r>
            <a:r>
              <a:rPr lang="fr-FR" sz="3200" b="1" dirty="0">
                <a:solidFill>
                  <a:schemeClr val="accent1">
                    <a:lumMod val="75000"/>
                  </a:schemeClr>
                </a:solidFill>
                <a:effectLst/>
              </a:rPr>
              <a:t>, A] =&gt; Unit)</a:t>
            </a:r>
            <a:r>
              <a:rPr lang="ru-RU" sz="3200" dirty="0">
                <a:solidFill>
                  <a:schemeClr val="accent1">
                    <a:lumMod val="75000"/>
                  </a:schemeClr>
                </a:solidFill>
                <a:effectLst/>
              </a:rPr>
              <a:t> </a:t>
            </a:r>
            <a:r>
              <a:rPr lang="ru-RU" sz="3200" dirty="0">
                <a:solidFill>
                  <a:schemeClr val="tx1"/>
                </a:solidFill>
                <a:effectLst/>
              </a:rPr>
              <a:t>– </a:t>
            </a:r>
            <a:r>
              <a:rPr lang="ru-RU" sz="3200" dirty="0">
                <a:solidFill>
                  <a:schemeClr val="tx1"/>
                </a:solidFill>
              </a:rPr>
              <a:t>вызывается,</a:t>
            </a:r>
          </a:p>
          <a:p>
            <a:r>
              <a:rPr lang="ru-RU" sz="3200" dirty="0">
                <a:solidFill>
                  <a:schemeClr val="tx1"/>
                </a:solidFill>
              </a:rPr>
              <a:t> когда результат готов</a:t>
            </a:r>
          </a:p>
          <a:p>
            <a:r>
              <a:rPr lang="fr-FR" sz="3200" b="1" dirty="0">
                <a:solidFill>
                  <a:srgbClr val="FF0000"/>
                </a:solidFill>
                <a:effectLst/>
              </a:rPr>
              <a:t>IO[A]</a:t>
            </a:r>
            <a:r>
              <a:rPr lang="ru-RU" sz="3200" dirty="0">
                <a:solidFill>
                  <a:schemeClr val="tx1"/>
                </a:solidFill>
                <a:effectLst/>
              </a:rPr>
              <a:t> – сюда падает результат после вызова </a:t>
            </a:r>
            <a:r>
              <a:rPr lang="en-US" sz="3200" b="1" dirty="0">
                <a:solidFill>
                  <a:schemeClr val="accent1">
                    <a:lumMod val="75000"/>
                  </a:schemeClr>
                </a:solidFill>
                <a:effectLst/>
              </a:rPr>
              <a:t>k</a:t>
            </a:r>
            <a:endParaRPr lang="fr-FR" sz="3200" b="1" dirty="0">
              <a:solidFill>
                <a:schemeClr val="accent1">
                  <a:lumMod val="75000"/>
                </a:schemeClr>
              </a:solidFill>
              <a:effectLst/>
            </a:endParaRPr>
          </a:p>
        </p:txBody>
      </p:sp>
    </p:spTree>
    <p:extLst>
      <p:ext uri="{BB962C8B-B14F-4D97-AF65-F5344CB8AC3E}">
        <p14:creationId xmlns:p14="http://schemas.microsoft.com/office/powerpoint/2010/main" val="17454837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a:extLst>
              <a:ext uri="{FF2B5EF4-FFF2-40B4-BE49-F238E27FC236}">
                <a16:creationId xmlns:a16="http://schemas.microsoft.com/office/drawing/2014/main" id="{5F5F6108-BD6F-4530-6519-B3DFCC7D2474}"/>
              </a:ext>
            </a:extLst>
          </p:cNvPr>
          <p:cNvSpPr>
            <a:spLocks noGrp="1"/>
          </p:cNvSpPr>
          <p:nvPr>
            <p:ph type="title"/>
          </p:nvPr>
        </p:nvSpPr>
        <p:spPr>
          <a:xfrm>
            <a:off x="838200" y="1036570"/>
            <a:ext cx="10515600" cy="1325563"/>
          </a:xfrm>
        </p:spPr>
        <p:txBody>
          <a:bodyPr>
            <a:normAutofit/>
          </a:bodyPr>
          <a:lstStyle/>
          <a:p>
            <a:pPr algn="ctr"/>
            <a:r>
              <a:rPr lang="en-US" sz="4000" dirty="0"/>
              <a:t>VII</a:t>
            </a:r>
            <a:r>
              <a:rPr lang="ru-RU" sz="4000" dirty="0"/>
              <a:t>.</a:t>
            </a:r>
            <a:r>
              <a:rPr lang="en-US" sz="4000" dirty="0"/>
              <a:t> </a:t>
            </a:r>
            <a:r>
              <a:rPr lang="ru-RU" sz="4000" dirty="0"/>
              <a:t>Отмена вычислений</a:t>
            </a:r>
          </a:p>
        </p:txBody>
      </p:sp>
      <p:sp>
        <p:nvSpPr>
          <p:cNvPr id="2" name="Google Shape;279;g2c1679319e5_0_158">
            <a:extLst>
              <a:ext uri="{FF2B5EF4-FFF2-40B4-BE49-F238E27FC236}">
                <a16:creationId xmlns:a16="http://schemas.microsoft.com/office/drawing/2014/main" id="{59A8C5CB-5FD7-98ED-94C2-42BE05EB4293}"/>
              </a:ext>
            </a:extLst>
          </p:cNvPr>
          <p:cNvSpPr/>
          <p:nvPr/>
        </p:nvSpPr>
        <p:spPr>
          <a:xfrm>
            <a:off x="838200" y="3088737"/>
            <a:ext cx="1910781" cy="121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600" dirty="0">
                <a:latin typeface="Calibri"/>
                <a:ea typeface="Calibri"/>
                <a:cs typeface="Calibri"/>
                <a:sym typeface="Calibri"/>
              </a:rPr>
              <a:t>IO[A]</a:t>
            </a:r>
            <a:endParaRPr kumimoji="0" sz="26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4" name="Google Shape;280;g2c1679319e5_0_158">
            <a:extLst>
              <a:ext uri="{FF2B5EF4-FFF2-40B4-BE49-F238E27FC236}">
                <a16:creationId xmlns:a16="http://schemas.microsoft.com/office/drawing/2014/main" id="{7863C6A4-6F1C-66A1-212F-6CF0842755E2}"/>
              </a:ext>
            </a:extLst>
          </p:cNvPr>
          <p:cNvSpPr/>
          <p:nvPr/>
        </p:nvSpPr>
        <p:spPr>
          <a:xfrm>
            <a:off x="3625264" y="3088737"/>
            <a:ext cx="2062284" cy="121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600" b="0" i="0" u="none" strike="noStrike" kern="0" cap="none" spc="0" normalizeH="0" baseline="0" noProof="0" dirty="0">
                <a:ln>
                  <a:noFill/>
                </a:ln>
                <a:solidFill>
                  <a:srgbClr val="000000"/>
                </a:solidFill>
                <a:effectLst/>
                <a:uLnTx/>
                <a:uFillTx/>
                <a:latin typeface="Calibri"/>
                <a:ea typeface="Calibri"/>
                <a:cs typeface="Calibri"/>
                <a:sym typeface="Calibri"/>
              </a:rPr>
              <a:t>A =&gt; IO[B]</a:t>
            </a:r>
            <a:endParaRPr kumimoji="0" sz="26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5" name="Google Shape;281;g2c1679319e5_0_158">
            <a:extLst>
              <a:ext uri="{FF2B5EF4-FFF2-40B4-BE49-F238E27FC236}">
                <a16:creationId xmlns:a16="http://schemas.microsoft.com/office/drawing/2014/main" id="{2B8048EF-7557-8429-1A50-80E1C0718419}"/>
              </a:ext>
            </a:extLst>
          </p:cNvPr>
          <p:cNvSpPr/>
          <p:nvPr/>
        </p:nvSpPr>
        <p:spPr>
          <a:xfrm>
            <a:off x="6603876" y="3088737"/>
            <a:ext cx="2062284" cy="121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600" b="0" i="0" u="none" strike="noStrike" kern="0" cap="none" spc="0" normalizeH="0" baseline="0" noProof="0" dirty="0">
                <a:ln>
                  <a:noFill/>
                </a:ln>
                <a:solidFill>
                  <a:srgbClr val="000000"/>
                </a:solidFill>
                <a:effectLst/>
                <a:uLnTx/>
                <a:uFillTx/>
                <a:latin typeface="Calibri"/>
                <a:ea typeface="Calibri"/>
                <a:cs typeface="Calibri"/>
                <a:sym typeface="Calibri"/>
              </a:rPr>
              <a:t>B =&gt; IO[C]</a:t>
            </a:r>
            <a:endParaRPr kumimoji="0" sz="26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6" name="Google Shape;282;g2c1679319e5_0_158">
            <a:extLst>
              <a:ext uri="{FF2B5EF4-FFF2-40B4-BE49-F238E27FC236}">
                <a16:creationId xmlns:a16="http://schemas.microsoft.com/office/drawing/2014/main" id="{F5C314E9-3BBF-33F0-32A1-E36F98FE54EB}"/>
              </a:ext>
            </a:extLst>
          </p:cNvPr>
          <p:cNvSpPr/>
          <p:nvPr/>
        </p:nvSpPr>
        <p:spPr>
          <a:xfrm>
            <a:off x="9582488" y="3088737"/>
            <a:ext cx="2062285" cy="121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600" b="0" i="0" u="none" strike="noStrike" kern="0" cap="none" spc="0" normalizeH="0" baseline="0" noProof="0" dirty="0">
                <a:ln>
                  <a:noFill/>
                </a:ln>
                <a:solidFill>
                  <a:srgbClr val="000000"/>
                </a:solidFill>
                <a:effectLst/>
                <a:uLnTx/>
                <a:uFillTx/>
                <a:latin typeface="Calibri"/>
                <a:ea typeface="Calibri"/>
                <a:cs typeface="Calibri"/>
                <a:sym typeface="Calibri"/>
              </a:rPr>
              <a:t>C =&gt; IO[D]</a:t>
            </a:r>
            <a:endParaRPr kumimoji="0" sz="26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7" name="Google Shape;284;g2c1679319e5_0_158">
            <a:extLst>
              <a:ext uri="{FF2B5EF4-FFF2-40B4-BE49-F238E27FC236}">
                <a16:creationId xmlns:a16="http://schemas.microsoft.com/office/drawing/2014/main" id="{0B691C3D-57AA-5235-B1C0-4198808FD0A9}"/>
              </a:ext>
            </a:extLst>
          </p:cNvPr>
          <p:cNvCxnSpPr>
            <a:cxnSpLocks/>
            <a:stCxn id="2" idx="3"/>
            <a:endCxn id="4" idx="1"/>
          </p:cNvCxnSpPr>
          <p:nvPr/>
        </p:nvCxnSpPr>
        <p:spPr>
          <a:xfrm>
            <a:off x="2748981" y="3696237"/>
            <a:ext cx="876283" cy="0"/>
          </a:xfrm>
          <a:prstGeom prst="straightConnector1">
            <a:avLst/>
          </a:prstGeom>
          <a:noFill/>
          <a:ln w="9525" cap="flat" cmpd="sng">
            <a:solidFill>
              <a:schemeClr val="dk2"/>
            </a:solidFill>
            <a:prstDash val="solid"/>
            <a:round/>
            <a:headEnd type="none" w="med" len="med"/>
            <a:tailEnd type="triangle" w="med" len="med"/>
          </a:ln>
        </p:spPr>
      </p:cxnSp>
      <p:cxnSp>
        <p:nvCxnSpPr>
          <p:cNvPr id="9" name="Google Shape;285;g2c1679319e5_0_158">
            <a:extLst>
              <a:ext uri="{FF2B5EF4-FFF2-40B4-BE49-F238E27FC236}">
                <a16:creationId xmlns:a16="http://schemas.microsoft.com/office/drawing/2014/main" id="{E01307B9-9879-F12E-F9D2-C992E295B1FA}"/>
              </a:ext>
            </a:extLst>
          </p:cNvPr>
          <p:cNvCxnSpPr>
            <a:cxnSpLocks/>
            <a:stCxn id="4" idx="3"/>
            <a:endCxn id="5" idx="1"/>
          </p:cNvCxnSpPr>
          <p:nvPr/>
        </p:nvCxnSpPr>
        <p:spPr>
          <a:xfrm>
            <a:off x="5687548" y="3696237"/>
            <a:ext cx="916328" cy="0"/>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286;g2c1679319e5_0_158">
            <a:extLst>
              <a:ext uri="{FF2B5EF4-FFF2-40B4-BE49-F238E27FC236}">
                <a16:creationId xmlns:a16="http://schemas.microsoft.com/office/drawing/2014/main" id="{B700BFEE-B12B-BC90-6448-B47DED52A770}"/>
              </a:ext>
            </a:extLst>
          </p:cNvPr>
          <p:cNvCxnSpPr>
            <a:cxnSpLocks/>
            <a:stCxn id="5" idx="3"/>
            <a:endCxn id="6" idx="1"/>
          </p:cNvCxnSpPr>
          <p:nvPr/>
        </p:nvCxnSpPr>
        <p:spPr>
          <a:xfrm>
            <a:off x="8666160" y="3696237"/>
            <a:ext cx="916328" cy="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683155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5108FF-9CB6-8448-F24D-BA9080268C54}"/>
              </a:ext>
            </a:extLst>
          </p:cNvPr>
          <p:cNvSpPr>
            <a:spLocks noGrp="1"/>
          </p:cNvSpPr>
          <p:nvPr>
            <p:ph type="title"/>
          </p:nvPr>
        </p:nvSpPr>
        <p:spPr>
          <a:xfrm>
            <a:off x="838200" y="2103437"/>
            <a:ext cx="10515600" cy="1325563"/>
          </a:xfrm>
        </p:spPr>
        <p:txBody>
          <a:bodyPr/>
          <a:lstStyle/>
          <a:p>
            <a:pPr algn="ctr"/>
            <a:r>
              <a:rPr lang="en-US" dirty="0"/>
              <a:t>VIII. </a:t>
            </a:r>
            <a:r>
              <a:rPr lang="ru-RU" dirty="0"/>
              <a:t>Базовые структуры</a:t>
            </a:r>
          </a:p>
        </p:txBody>
      </p:sp>
    </p:spTree>
    <p:extLst>
      <p:ext uri="{BB962C8B-B14F-4D97-AF65-F5344CB8AC3E}">
        <p14:creationId xmlns:p14="http://schemas.microsoft.com/office/powerpoint/2010/main" val="1799209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34B6F8C-3958-8143-4C56-3FC6E2773A5E}"/>
              </a:ext>
            </a:extLst>
          </p:cNvPr>
          <p:cNvSpPr>
            <a:spLocks noGrp="1"/>
          </p:cNvSpPr>
          <p:nvPr>
            <p:ph type="title"/>
          </p:nvPr>
        </p:nvSpPr>
        <p:spPr/>
        <p:txBody>
          <a:bodyPr/>
          <a:lstStyle/>
          <a:p>
            <a:r>
              <a:rPr lang="en-US" dirty="0"/>
              <a:t>Semaphore</a:t>
            </a:r>
            <a:endParaRPr lang="ru-RU" dirty="0"/>
          </a:p>
        </p:txBody>
      </p:sp>
      <p:sp>
        <p:nvSpPr>
          <p:cNvPr id="3" name="Текст 2">
            <a:extLst>
              <a:ext uri="{FF2B5EF4-FFF2-40B4-BE49-F238E27FC236}">
                <a16:creationId xmlns:a16="http://schemas.microsoft.com/office/drawing/2014/main" id="{08DDD8AE-9D74-4F5D-5ECA-E535C26E3143}"/>
              </a:ext>
            </a:extLst>
          </p:cNvPr>
          <p:cNvSpPr>
            <a:spLocks noGrp="1"/>
          </p:cNvSpPr>
          <p:nvPr>
            <p:ph type="body" idx="1"/>
          </p:nvPr>
        </p:nvSpPr>
        <p:spPr/>
        <p:txBody>
          <a:bodyPr>
            <a:normAutofit/>
          </a:bodyPr>
          <a:lstStyle/>
          <a:p>
            <a:r>
              <a:rPr lang="ru-RU" sz="3600" dirty="0"/>
              <a:t>Работает как </a:t>
            </a:r>
            <a:r>
              <a:rPr lang="en-US" sz="3600" dirty="0"/>
              <a:t>mutex</a:t>
            </a:r>
            <a:r>
              <a:rPr lang="ru-RU" sz="3600" dirty="0"/>
              <a:t>/</a:t>
            </a:r>
            <a:r>
              <a:rPr lang="en-US" sz="3600" dirty="0"/>
              <a:t>lock, </a:t>
            </a:r>
            <a:r>
              <a:rPr lang="ru-RU" sz="3600" dirty="0"/>
              <a:t>но не блокирует потоки. Блокируются лишь </a:t>
            </a:r>
            <a:r>
              <a:rPr lang="ru-RU" sz="3600" dirty="0" err="1"/>
              <a:t>файберы</a:t>
            </a:r>
            <a:r>
              <a:rPr lang="ru-RU" sz="3600" dirty="0"/>
              <a:t>.</a:t>
            </a:r>
          </a:p>
        </p:txBody>
      </p:sp>
      <p:pic>
        <p:nvPicPr>
          <p:cNvPr id="7170" name="Picture 2" descr="Semaphores">
            <a:extLst>
              <a:ext uri="{FF2B5EF4-FFF2-40B4-BE49-F238E27FC236}">
                <a16:creationId xmlns:a16="http://schemas.microsoft.com/office/drawing/2014/main" id="{7C4BF405-A93C-3DB9-0B52-436B4FD4B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246120"/>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593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D795AC-72B9-F653-C435-D2D948323C4B}"/>
              </a:ext>
            </a:extLst>
          </p:cNvPr>
          <p:cNvSpPr>
            <a:spLocks noGrp="1"/>
          </p:cNvSpPr>
          <p:nvPr>
            <p:ph type="title"/>
          </p:nvPr>
        </p:nvSpPr>
        <p:spPr/>
        <p:txBody>
          <a:bodyPr/>
          <a:lstStyle/>
          <a:p>
            <a:r>
              <a:rPr lang="en-US" dirty="0"/>
              <a:t>Deferred</a:t>
            </a:r>
            <a:r>
              <a:rPr lang="ru-RU" dirty="0"/>
              <a:t> – аналог </a:t>
            </a:r>
            <a:r>
              <a:rPr lang="en-US" dirty="0"/>
              <a:t>Promise, </a:t>
            </a:r>
            <a:r>
              <a:rPr lang="ru-RU" dirty="0"/>
              <a:t>только для </a:t>
            </a:r>
            <a:r>
              <a:rPr lang="en-US" dirty="0"/>
              <a:t>IO</a:t>
            </a:r>
            <a:endParaRPr lang="ru-RU" dirty="0"/>
          </a:p>
        </p:txBody>
      </p:sp>
      <p:sp>
        <p:nvSpPr>
          <p:cNvPr id="4" name="Прямоугольник 3">
            <a:extLst>
              <a:ext uri="{FF2B5EF4-FFF2-40B4-BE49-F238E27FC236}">
                <a16:creationId xmlns:a16="http://schemas.microsoft.com/office/drawing/2014/main" id="{DD45363D-0EB0-490F-3713-D888BCCC5204}"/>
              </a:ext>
            </a:extLst>
          </p:cNvPr>
          <p:cNvSpPr/>
          <p:nvPr/>
        </p:nvSpPr>
        <p:spPr>
          <a:xfrm>
            <a:off x="4371703" y="2207622"/>
            <a:ext cx="3448594" cy="344859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2400" dirty="0"/>
              <a:t>Deferred[A]</a:t>
            </a:r>
            <a:endParaRPr lang="ru-RU" sz="2400" dirty="0"/>
          </a:p>
        </p:txBody>
      </p:sp>
      <p:cxnSp>
        <p:nvCxnSpPr>
          <p:cNvPr id="6" name="Прямая со стрелкой 5">
            <a:extLst>
              <a:ext uri="{FF2B5EF4-FFF2-40B4-BE49-F238E27FC236}">
                <a16:creationId xmlns:a16="http://schemas.microsoft.com/office/drawing/2014/main" id="{062885D8-5E3E-1CDA-78E1-AA728FE0E679}"/>
              </a:ext>
            </a:extLst>
          </p:cNvPr>
          <p:cNvCxnSpPr>
            <a:endCxn id="4" idx="1"/>
          </p:cNvCxnSpPr>
          <p:nvPr/>
        </p:nvCxnSpPr>
        <p:spPr>
          <a:xfrm flipV="1">
            <a:off x="1201783" y="3931919"/>
            <a:ext cx="3169920" cy="5486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3C1D39FB-97D0-5A1F-E0D2-E748A79C413E}"/>
              </a:ext>
            </a:extLst>
          </p:cNvPr>
          <p:cNvSpPr txBox="1"/>
          <p:nvPr/>
        </p:nvSpPr>
        <p:spPr>
          <a:xfrm>
            <a:off x="339634" y="3408698"/>
            <a:ext cx="3938899" cy="523220"/>
          </a:xfrm>
          <a:prstGeom prst="rect">
            <a:avLst/>
          </a:prstGeom>
          <a:noFill/>
        </p:spPr>
        <p:txBody>
          <a:bodyPr wrap="none" rtlCol="0">
            <a:spAutoFit/>
          </a:bodyPr>
          <a:lstStyle/>
          <a:p>
            <a:r>
              <a:rPr lang="en-US" sz="2800" dirty="0"/>
              <a:t>complete(a: A): IO[Unit]</a:t>
            </a:r>
            <a:endParaRPr lang="ru-RU" sz="2800" dirty="0"/>
          </a:p>
        </p:txBody>
      </p:sp>
      <p:cxnSp>
        <p:nvCxnSpPr>
          <p:cNvPr id="8" name="Прямая со стрелкой 7">
            <a:extLst>
              <a:ext uri="{FF2B5EF4-FFF2-40B4-BE49-F238E27FC236}">
                <a16:creationId xmlns:a16="http://schemas.microsoft.com/office/drawing/2014/main" id="{C8499867-59BE-01A2-4443-544C6F0FC1BF}"/>
              </a:ext>
            </a:extLst>
          </p:cNvPr>
          <p:cNvCxnSpPr/>
          <p:nvPr/>
        </p:nvCxnSpPr>
        <p:spPr>
          <a:xfrm flipV="1">
            <a:off x="7820297" y="4052274"/>
            <a:ext cx="3169920" cy="5486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4F60D79-7C8C-85E4-A320-8B4D5277BA69}"/>
              </a:ext>
            </a:extLst>
          </p:cNvPr>
          <p:cNvSpPr txBox="1"/>
          <p:nvPr/>
        </p:nvSpPr>
        <p:spPr>
          <a:xfrm>
            <a:off x="8151223" y="3529054"/>
            <a:ext cx="1699504" cy="523220"/>
          </a:xfrm>
          <a:prstGeom prst="rect">
            <a:avLst/>
          </a:prstGeom>
          <a:noFill/>
        </p:spPr>
        <p:txBody>
          <a:bodyPr wrap="none" rtlCol="0">
            <a:spAutoFit/>
          </a:bodyPr>
          <a:lstStyle/>
          <a:p>
            <a:r>
              <a:rPr lang="en-US" sz="2800" dirty="0"/>
              <a:t>get: IO[A]</a:t>
            </a:r>
            <a:endParaRPr lang="ru-RU" sz="2800" dirty="0"/>
          </a:p>
        </p:txBody>
      </p:sp>
    </p:spTree>
    <p:extLst>
      <p:ext uri="{BB962C8B-B14F-4D97-AF65-F5344CB8AC3E}">
        <p14:creationId xmlns:p14="http://schemas.microsoft.com/office/powerpoint/2010/main" val="9426680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34B6F8C-3958-8143-4C56-3FC6E2773A5E}"/>
              </a:ext>
            </a:extLst>
          </p:cNvPr>
          <p:cNvSpPr>
            <a:spLocks noGrp="1"/>
          </p:cNvSpPr>
          <p:nvPr>
            <p:ph type="title"/>
          </p:nvPr>
        </p:nvSpPr>
        <p:spPr/>
        <p:txBody>
          <a:bodyPr/>
          <a:lstStyle/>
          <a:p>
            <a:r>
              <a:rPr lang="en-US" dirty="0"/>
              <a:t>Ref - </a:t>
            </a:r>
            <a:r>
              <a:rPr lang="ru-RU" dirty="0"/>
              <a:t>обертка над </a:t>
            </a:r>
            <a:r>
              <a:rPr lang="en-US" dirty="0" err="1"/>
              <a:t>AtomicRef</a:t>
            </a:r>
            <a:endParaRPr lang="ru-RU" dirty="0"/>
          </a:p>
        </p:txBody>
      </p:sp>
      <p:sp>
        <p:nvSpPr>
          <p:cNvPr id="3" name="Текст 2">
            <a:extLst>
              <a:ext uri="{FF2B5EF4-FFF2-40B4-BE49-F238E27FC236}">
                <a16:creationId xmlns:a16="http://schemas.microsoft.com/office/drawing/2014/main" id="{08DDD8AE-9D74-4F5D-5ECA-E535C26E3143}"/>
              </a:ext>
            </a:extLst>
          </p:cNvPr>
          <p:cNvSpPr>
            <a:spLocks noGrp="1"/>
          </p:cNvSpPr>
          <p:nvPr>
            <p:ph type="body" idx="1"/>
          </p:nvPr>
        </p:nvSpPr>
        <p:spPr/>
        <p:txBody>
          <a:bodyPr>
            <a:normAutofit/>
          </a:bodyPr>
          <a:lstStyle/>
          <a:p>
            <a:r>
              <a:rPr lang="ru-RU" sz="3600" dirty="0"/>
              <a:t>То же самое, что </a:t>
            </a:r>
            <a:r>
              <a:rPr lang="en-US" sz="3600" dirty="0" err="1"/>
              <a:t>AtomicRef</a:t>
            </a:r>
            <a:r>
              <a:rPr lang="en-US" sz="3600" dirty="0"/>
              <a:t>, </a:t>
            </a:r>
            <a:r>
              <a:rPr lang="ru-RU" sz="3600" dirty="0"/>
              <a:t>но все методы возвращают </a:t>
            </a:r>
            <a:r>
              <a:rPr lang="en-US" sz="3600" dirty="0"/>
              <a:t>IO. (</a:t>
            </a:r>
            <a:r>
              <a:rPr lang="ru-RU" sz="3600" dirty="0"/>
              <a:t>в том числе его создание</a:t>
            </a:r>
            <a:r>
              <a:rPr lang="en-US" sz="3600" dirty="0"/>
              <a:t>)</a:t>
            </a:r>
            <a:endParaRPr lang="ru-RU" sz="3600" dirty="0"/>
          </a:p>
        </p:txBody>
      </p:sp>
    </p:spTree>
    <p:extLst>
      <p:ext uri="{BB962C8B-B14F-4D97-AF65-F5344CB8AC3E}">
        <p14:creationId xmlns:p14="http://schemas.microsoft.com/office/powerpoint/2010/main" val="6513596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34B6F8C-3958-8143-4C56-3FC6E2773A5E}"/>
              </a:ext>
            </a:extLst>
          </p:cNvPr>
          <p:cNvSpPr>
            <a:spLocks noGrp="1"/>
          </p:cNvSpPr>
          <p:nvPr>
            <p:ph type="title"/>
          </p:nvPr>
        </p:nvSpPr>
        <p:spPr/>
        <p:txBody>
          <a:bodyPr/>
          <a:lstStyle/>
          <a:p>
            <a:r>
              <a:rPr lang="en-US" dirty="0"/>
              <a:t>Resource – </a:t>
            </a:r>
            <a:r>
              <a:rPr lang="ru-RU" dirty="0"/>
              <a:t>описывает ресурс с автоматическим закрытием</a:t>
            </a:r>
          </a:p>
        </p:txBody>
      </p:sp>
      <p:sp>
        <p:nvSpPr>
          <p:cNvPr id="4" name="Текст 2">
            <a:extLst>
              <a:ext uri="{FF2B5EF4-FFF2-40B4-BE49-F238E27FC236}">
                <a16:creationId xmlns:a16="http://schemas.microsoft.com/office/drawing/2014/main" id="{AB327521-5D04-8B37-E2C1-558EB5F06B0E}"/>
              </a:ext>
            </a:extLst>
          </p:cNvPr>
          <p:cNvSpPr>
            <a:spLocks noGrp="1"/>
          </p:cNvSpPr>
          <p:nvPr>
            <p:ph type="body" idx="1"/>
          </p:nvPr>
        </p:nvSpPr>
        <p:spPr>
          <a:xfrm>
            <a:off x="838200" y="1825625"/>
            <a:ext cx="10515600" cy="4351338"/>
          </a:xfrm>
        </p:spPr>
        <p:txBody>
          <a:bodyPr>
            <a:normAutofit/>
          </a:bodyPr>
          <a:lstStyle/>
          <a:p>
            <a:r>
              <a:rPr lang="en-US" sz="3600" dirty="0"/>
              <a:t>Resource </a:t>
            </a:r>
            <a:r>
              <a:rPr lang="ru-RU" sz="3600" dirty="0"/>
              <a:t>можно создать (описать как его захватить и как его освободить)</a:t>
            </a:r>
          </a:p>
          <a:p>
            <a:r>
              <a:rPr lang="ru-RU" sz="3600" dirty="0"/>
              <a:t>Метод </a:t>
            </a:r>
            <a:r>
              <a:rPr lang="en-US" sz="3600" dirty="0"/>
              <a:t>use </a:t>
            </a:r>
            <a:r>
              <a:rPr lang="ru-RU" sz="3600" dirty="0"/>
              <a:t>позволяет его использовать. В конце блока он будет освобожден.</a:t>
            </a:r>
          </a:p>
          <a:p>
            <a:r>
              <a:rPr lang="ru-RU" sz="3600" dirty="0"/>
              <a:t>Ресурс будет освобожден в случае отмены или ошибки в </a:t>
            </a:r>
            <a:r>
              <a:rPr lang="ru-RU" sz="3600" dirty="0" err="1"/>
              <a:t>файбере</a:t>
            </a:r>
            <a:r>
              <a:rPr lang="ru-RU" sz="3600" dirty="0"/>
              <a:t>.</a:t>
            </a:r>
          </a:p>
        </p:txBody>
      </p:sp>
    </p:spTree>
    <p:extLst>
      <p:ext uri="{BB962C8B-B14F-4D97-AF65-F5344CB8AC3E}">
        <p14:creationId xmlns:p14="http://schemas.microsoft.com/office/powerpoint/2010/main" val="3094893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86BB93-9A7E-74E1-2895-8A331E456736}"/>
              </a:ext>
            </a:extLst>
          </p:cNvPr>
          <p:cNvSpPr>
            <a:spLocks noGrp="1"/>
          </p:cNvSpPr>
          <p:nvPr>
            <p:ph type="title"/>
          </p:nvPr>
        </p:nvSpPr>
        <p:spPr/>
        <p:txBody>
          <a:bodyPr/>
          <a:lstStyle/>
          <a:p>
            <a:r>
              <a:rPr lang="ru-RU" dirty="0"/>
              <a:t>Обсудили многопоточность.</a:t>
            </a:r>
          </a:p>
        </p:txBody>
      </p:sp>
      <p:sp>
        <p:nvSpPr>
          <p:cNvPr id="3" name="Текст 2">
            <a:extLst>
              <a:ext uri="{FF2B5EF4-FFF2-40B4-BE49-F238E27FC236}">
                <a16:creationId xmlns:a16="http://schemas.microsoft.com/office/drawing/2014/main" id="{8AC63C2D-1B49-237A-6471-1FB3BACE97AA}"/>
              </a:ext>
            </a:extLst>
          </p:cNvPr>
          <p:cNvSpPr>
            <a:spLocks noGrp="1"/>
          </p:cNvSpPr>
          <p:nvPr>
            <p:ph type="body" idx="1"/>
          </p:nvPr>
        </p:nvSpPr>
        <p:spPr/>
        <p:txBody>
          <a:bodyPr/>
          <a:lstStyle/>
          <a:p>
            <a:r>
              <a:rPr lang="ru-RU" dirty="0"/>
              <a:t>Многопоточность позволяет писать конкурентные сервисы. Также позволяет</a:t>
            </a:r>
            <a:r>
              <a:rPr lang="ru-RU" i="1" dirty="0"/>
              <a:t> обратиться к параллелизму</a:t>
            </a:r>
            <a:r>
              <a:rPr lang="ru-RU" dirty="0"/>
              <a:t> для ускорения сервиса.</a:t>
            </a:r>
          </a:p>
          <a:p>
            <a:endParaRPr lang="ru-RU" dirty="0"/>
          </a:p>
          <a:p>
            <a:r>
              <a:rPr lang="ru-RU" dirty="0"/>
              <a:t>Многопоточность полагается на создание потоков внутри пользовательского кода.</a:t>
            </a:r>
          </a:p>
        </p:txBody>
      </p:sp>
    </p:spTree>
    <p:extLst>
      <p:ext uri="{BB962C8B-B14F-4D97-AF65-F5344CB8AC3E}">
        <p14:creationId xmlns:p14="http://schemas.microsoft.com/office/powerpoint/2010/main" val="596621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5108FF-9CB6-8448-F24D-BA9080268C54}"/>
              </a:ext>
            </a:extLst>
          </p:cNvPr>
          <p:cNvSpPr>
            <a:spLocks noGrp="1"/>
          </p:cNvSpPr>
          <p:nvPr>
            <p:ph type="title"/>
          </p:nvPr>
        </p:nvSpPr>
        <p:spPr>
          <a:xfrm>
            <a:off x="838200" y="2103437"/>
            <a:ext cx="10515600" cy="1325563"/>
          </a:xfrm>
        </p:spPr>
        <p:txBody>
          <a:bodyPr/>
          <a:lstStyle/>
          <a:p>
            <a:pPr algn="ctr"/>
            <a:r>
              <a:rPr lang="en-US" dirty="0"/>
              <a:t>IX.</a:t>
            </a:r>
            <a:r>
              <a:rPr lang="ru-RU" dirty="0"/>
              <a:t> </a:t>
            </a:r>
            <a:r>
              <a:rPr lang="ru-RU" dirty="0" err="1"/>
              <a:t>Тайпклассы</a:t>
            </a:r>
            <a:r>
              <a:rPr lang="en-US" dirty="0"/>
              <a:t>. </a:t>
            </a:r>
            <a:r>
              <a:rPr lang="ru-RU" dirty="0"/>
              <a:t>Кошачий зоопарк</a:t>
            </a:r>
            <a:r>
              <a:rPr lang="en-US" dirty="0"/>
              <a:t> </a:t>
            </a:r>
            <a:endParaRPr lang="ru-RU" dirty="0"/>
          </a:p>
        </p:txBody>
      </p:sp>
      <p:pic>
        <p:nvPicPr>
          <p:cNvPr id="2050" name="Picture 2" descr="Всратые коты это просто мое состояние по жизни | Как я встретил столбняк |  ВКонтакте">
            <a:extLst>
              <a:ext uri="{FF2B5EF4-FFF2-40B4-BE49-F238E27FC236}">
                <a16:creationId xmlns:a16="http://schemas.microsoft.com/office/drawing/2014/main" id="{D55E58B7-89BB-846C-1F54-AFC7DF4B68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2937" y="4284993"/>
            <a:ext cx="1904184" cy="1828423"/>
          </a:xfrm>
          <a:prstGeom prst="roundRect">
            <a:avLst/>
          </a:prstGeom>
          <a:noFill/>
          <a:extLst>
            <a:ext uri="{909E8E84-426E-40DD-AFC4-6F175D3DCCD1}">
              <a14:hiddenFill xmlns:a14="http://schemas.microsoft.com/office/drawing/2010/main">
                <a:solidFill>
                  <a:srgbClr val="FFFFFF"/>
                </a:solidFill>
              </a14:hiddenFill>
            </a:ext>
          </a:extLst>
        </p:spPr>
      </p:pic>
      <p:pic>
        <p:nvPicPr>
          <p:cNvPr id="2052" name="Picture 4" descr="Идеи на тему «Всратые коты» (53) | котята, милые котики, смешные котята">
            <a:extLst>
              <a:ext uri="{FF2B5EF4-FFF2-40B4-BE49-F238E27FC236}">
                <a16:creationId xmlns:a16="http://schemas.microsoft.com/office/drawing/2014/main" id="{E545B237-6E65-920C-20E0-C651A86252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148079" y="3573416"/>
            <a:ext cx="2378891" cy="2540000"/>
          </a:xfrm>
          <a:prstGeom prst="roundRect">
            <a:avLst/>
          </a:prstGeom>
          <a:noFill/>
          <a:extLst>
            <a:ext uri="{909E8E84-426E-40DD-AFC4-6F175D3DCCD1}">
              <a14:hiddenFill xmlns:a14="http://schemas.microsoft.com/office/drawing/2010/main">
                <a:solidFill>
                  <a:srgbClr val="FFFFFF"/>
                </a:solidFill>
              </a14:hiddenFill>
            </a:ext>
          </a:extLst>
        </p:spPr>
      </p:pic>
      <p:pic>
        <p:nvPicPr>
          <p:cNvPr id="2054" name="Picture 6" descr="Лепра - Всратые коты это просто мое состояние по жизни | Facebook">
            <a:extLst>
              <a:ext uri="{FF2B5EF4-FFF2-40B4-BE49-F238E27FC236}">
                <a16:creationId xmlns:a16="http://schemas.microsoft.com/office/drawing/2014/main" id="{05DA1396-D5EF-03BA-BC8B-1C3794A1A1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6450" y="246691"/>
            <a:ext cx="1428750" cy="1428750"/>
          </a:xfrm>
          <a:prstGeom prst="roundRect">
            <a:avLst/>
          </a:prstGeom>
          <a:noFill/>
          <a:extLst>
            <a:ext uri="{909E8E84-426E-40DD-AFC4-6F175D3DCCD1}">
              <a14:hiddenFill xmlns:a14="http://schemas.microsoft.com/office/drawing/2010/main">
                <a:solidFill>
                  <a:srgbClr val="FFFFFF"/>
                </a:solidFill>
              </a14:hiddenFill>
            </a:ext>
          </a:extLst>
        </p:spPr>
      </p:pic>
      <p:pic>
        <p:nvPicPr>
          <p:cNvPr id="2056" name="Picture 8" descr="Всратые еблеты котов | Пикабу">
            <a:extLst>
              <a:ext uri="{FF2B5EF4-FFF2-40B4-BE49-F238E27FC236}">
                <a16:creationId xmlns:a16="http://schemas.microsoft.com/office/drawing/2014/main" id="{56CE449F-C70C-6FF5-E816-A3AC38643D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0246" y="253164"/>
            <a:ext cx="2038532" cy="2101278"/>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2420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930884-1C80-DBE2-EF31-71F066909A2D}"/>
              </a:ext>
            </a:extLst>
          </p:cNvPr>
          <p:cNvSpPr>
            <a:spLocks noGrp="1"/>
          </p:cNvSpPr>
          <p:nvPr>
            <p:ph type="title"/>
          </p:nvPr>
        </p:nvSpPr>
        <p:spPr/>
        <p:txBody>
          <a:bodyPr/>
          <a:lstStyle/>
          <a:p>
            <a:r>
              <a:rPr lang="ru-RU" dirty="0"/>
              <a:t>Базовые</a:t>
            </a:r>
          </a:p>
        </p:txBody>
      </p:sp>
      <p:sp>
        <p:nvSpPr>
          <p:cNvPr id="3" name="Текст 2">
            <a:extLst>
              <a:ext uri="{FF2B5EF4-FFF2-40B4-BE49-F238E27FC236}">
                <a16:creationId xmlns:a16="http://schemas.microsoft.com/office/drawing/2014/main" id="{B43C5C72-A616-14B8-69C6-FBC977F06736}"/>
              </a:ext>
            </a:extLst>
          </p:cNvPr>
          <p:cNvSpPr>
            <a:spLocks noGrp="1"/>
          </p:cNvSpPr>
          <p:nvPr>
            <p:ph type="body" idx="1"/>
          </p:nvPr>
        </p:nvSpPr>
        <p:spPr>
          <a:xfrm>
            <a:off x="838200" y="1825625"/>
            <a:ext cx="10515600" cy="2720249"/>
          </a:xfrm>
        </p:spPr>
        <p:txBody>
          <a:bodyPr>
            <a:normAutofit/>
          </a:bodyPr>
          <a:lstStyle/>
          <a:p>
            <a:pPr lvl="1"/>
            <a:r>
              <a:rPr lang="en-US" sz="3200" b="1" dirty="0"/>
              <a:t>Monad</a:t>
            </a:r>
          </a:p>
          <a:p>
            <a:pPr lvl="1"/>
            <a:r>
              <a:rPr lang="en-US" sz="3600" dirty="0"/>
              <a:t>Applicative</a:t>
            </a:r>
          </a:p>
          <a:p>
            <a:pPr lvl="1"/>
            <a:r>
              <a:rPr lang="en-US" sz="3600" dirty="0" err="1"/>
              <a:t>ApplicativeError</a:t>
            </a:r>
            <a:endParaRPr lang="en-US" sz="3600" dirty="0"/>
          </a:p>
          <a:p>
            <a:pPr lvl="1"/>
            <a:r>
              <a:rPr lang="en-US" sz="3600" dirty="0"/>
              <a:t>Functor</a:t>
            </a:r>
            <a:endParaRPr lang="ru-RU" sz="3600" dirty="0"/>
          </a:p>
        </p:txBody>
      </p:sp>
      <p:pic>
        <p:nvPicPr>
          <p:cNvPr id="8194" name="Picture 2" descr="Mewing Cat Bye Bye by Ordecai Sound Effect - Meme Button - Tuna">
            <a:extLst>
              <a:ext uri="{FF2B5EF4-FFF2-40B4-BE49-F238E27FC236}">
                <a16:creationId xmlns:a16="http://schemas.microsoft.com/office/drawing/2014/main" id="{465E1824-4A12-71BE-D4B7-EABEBA95A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27368" y="1027906"/>
            <a:ext cx="4484563" cy="4233001"/>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6799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Overview · Cats Effect">
            <a:extLst>
              <a:ext uri="{FF2B5EF4-FFF2-40B4-BE49-F238E27FC236}">
                <a16:creationId xmlns:a16="http://schemas.microsoft.com/office/drawing/2014/main" id="{A2300C39-64D6-049B-5452-C1E95222E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0829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42323C-6DC7-771C-114C-AD75C28CB084}"/>
              </a:ext>
            </a:extLst>
          </p:cNvPr>
          <p:cNvSpPr>
            <a:spLocks noGrp="1"/>
          </p:cNvSpPr>
          <p:nvPr>
            <p:ph type="title"/>
          </p:nvPr>
        </p:nvSpPr>
        <p:spPr/>
        <p:txBody>
          <a:bodyPr/>
          <a:lstStyle/>
          <a:p>
            <a:r>
              <a:rPr lang="en-US" dirty="0" err="1"/>
              <a:t>MonadError</a:t>
            </a:r>
            <a:r>
              <a:rPr lang="en-US" dirty="0"/>
              <a:t>[F[_]]. </a:t>
            </a:r>
            <a:r>
              <a:rPr lang="ru-RU" dirty="0"/>
              <a:t>Базовый </a:t>
            </a:r>
            <a:r>
              <a:rPr lang="ru-RU" dirty="0" err="1"/>
              <a:t>тайпкласс</a:t>
            </a:r>
            <a:endParaRPr lang="ru-RU" dirty="0"/>
          </a:p>
        </p:txBody>
      </p:sp>
      <p:sp>
        <p:nvSpPr>
          <p:cNvPr id="3" name="Текст 2">
            <a:extLst>
              <a:ext uri="{FF2B5EF4-FFF2-40B4-BE49-F238E27FC236}">
                <a16:creationId xmlns:a16="http://schemas.microsoft.com/office/drawing/2014/main" id="{FACFA02E-2F23-9392-0DC8-4C23AB89CEE1}"/>
              </a:ext>
            </a:extLst>
          </p:cNvPr>
          <p:cNvSpPr>
            <a:spLocks noGrp="1"/>
          </p:cNvSpPr>
          <p:nvPr>
            <p:ph type="body" idx="1"/>
          </p:nvPr>
        </p:nvSpPr>
        <p:spPr>
          <a:xfrm>
            <a:off x="838200" y="1825625"/>
            <a:ext cx="7378337" cy="4351338"/>
          </a:xfrm>
        </p:spPr>
        <p:txBody>
          <a:bodyPr/>
          <a:lstStyle/>
          <a:p>
            <a:r>
              <a:rPr lang="ru-RU" dirty="0"/>
              <a:t>Включает </a:t>
            </a:r>
            <a:r>
              <a:rPr lang="en-US" dirty="0"/>
              <a:t>Monad. </a:t>
            </a:r>
            <a:r>
              <a:rPr lang="ru-RU" dirty="0"/>
              <a:t>Позволяет </a:t>
            </a:r>
            <a:r>
              <a:rPr lang="ru-RU" dirty="0" err="1"/>
              <a:t>композировать</a:t>
            </a:r>
            <a:r>
              <a:rPr lang="ru-RU" dirty="0"/>
              <a:t> задачи последовательно.</a:t>
            </a:r>
          </a:p>
          <a:p>
            <a:r>
              <a:rPr lang="ru-RU" dirty="0"/>
              <a:t>Позволяет выбрасывать и обрабатывать ошибки.</a:t>
            </a:r>
          </a:p>
        </p:txBody>
      </p:sp>
      <p:pic>
        <p:nvPicPr>
          <p:cNvPr id="5" name="Рисунок 4">
            <a:extLst>
              <a:ext uri="{FF2B5EF4-FFF2-40B4-BE49-F238E27FC236}">
                <a16:creationId xmlns:a16="http://schemas.microsoft.com/office/drawing/2014/main" id="{7094C545-F16E-F6BE-D441-A6148A4CFC43}"/>
              </a:ext>
            </a:extLst>
          </p:cNvPr>
          <p:cNvPicPr>
            <a:picLocks noChangeAspect="1"/>
          </p:cNvPicPr>
          <p:nvPr/>
        </p:nvPicPr>
        <p:blipFill>
          <a:blip r:embed="rId2"/>
          <a:stretch>
            <a:fillRect/>
          </a:stretch>
        </p:blipFill>
        <p:spPr>
          <a:xfrm>
            <a:off x="8724537" y="1825625"/>
            <a:ext cx="3140891" cy="3210175"/>
          </a:xfrm>
          <a:prstGeom prst="roundRect">
            <a:avLst/>
          </a:prstGeom>
        </p:spPr>
      </p:pic>
    </p:spTree>
    <p:extLst>
      <p:ext uri="{BB962C8B-B14F-4D97-AF65-F5344CB8AC3E}">
        <p14:creationId xmlns:p14="http://schemas.microsoft.com/office/powerpoint/2010/main" val="3218842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42323C-6DC7-771C-114C-AD75C28CB084}"/>
              </a:ext>
            </a:extLst>
          </p:cNvPr>
          <p:cNvSpPr>
            <a:spLocks noGrp="1"/>
          </p:cNvSpPr>
          <p:nvPr>
            <p:ph type="title"/>
          </p:nvPr>
        </p:nvSpPr>
        <p:spPr/>
        <p:txBody>
          <a:bodyPr/>
          <a:lstStyle/>
          <a:p>
            <a:r>
              <a:rPr lang="en-US" dirty="0" err="1"/>
              <a:t>MonadCancel</a:t>
            </a:r>
            <a:r>
              <a:rPr lang="en-US" dirty="0"/>
              <a:t>[F[_]]. </a:t>
            </a:r>
            <a:r>
              <a:rPr lang="ru-RU" dirty="0"/>
              <a:t>Работа с ресурсами</a:t>
            </a:r>
          </a:p>
        </p:txBody>
      </p:sp>
      <p:sp>
        <p:nvSpPr>
          <p:cNvPr id="3" name="Текст 2">
            <a:extLst>
              <a:ext uri="{FF2B5EF4-FFF2-40B4-BE49-F238E27FC236}">
                <a16:creationId xmlns:a16="http://schemas.microsoft.com/office/drawing/2014/main" id="{FACFA02E-2F23-9392-0DC8-4C23AB89CEE1}"/>
              </a:ext>
            </a:extLst>
          </p:cNvPr>
          <p:cNvSpPr>
            <a:spLocks noGrp="1"/>
          </p:cNvSpPr>
          <p:nvPr>
            <p:ph type="body" idx="1"/>
          </p:nvPr>
        </p:nvSpPr>
        <p:spPr>
          <a:xfrm>
            <a:off x="838200" y="1825625"/>
            <a:ext cx="7378337" cy="4351338"/>
          </a:xfrm>
        </p:spPr>
        <p:txBody>
          <a:bodyPr/>
          <a:lstStyle/>
          <a:p>
            <a:r>
              <a:rPr lang="ru-RU" dirty="0"/>
              <a:t>Методы </a:t>
            </a:r>
            <a:r>
              <a:rPr lang="en-US" dirty="0"/>
              <a:t>guarantee, bracket, </a:t>
            </a:r>
            <a:r>
              <a:rPr lang="en-US" dirty="0" err="1"/>
              <a:t>uncancellable</a:t>
            </a:r>
            <a:endParaRPr lang="ru-RU" dirty="0"/>
          </a:p>
          <a:p>
            <a:r>
              <a:rPr lang="ru-RU" dirty="0"/>
              <a:t>Необходим для использования </a:t>
            </a:r>
            <a:r>
              <a:rPr lang="en-US" dirty="0"/>
              <a:t>Resource</a:t>
            </a:r>
            <a:endParaRPr lang="ru-RU" dirty="0"/>
          </a:p>
        </p:txBody>
      </p:sp>
      <p:pic>
        <p:nvPicPr>
          <p:cNvPr id="6" name="Рисунок 5">
            <a:extLst>
              <a:ext uri="{FF2B5EF4-FFF2-40B4-BE49-F238E27FC236}">
                <a16:creationId xmlns:a16="http://schemas.microsoft.com/office/drawing/2014/main" id="{6B169BF7-EEFD-901B-7ACA-28FAF9F3CF71}"/>
              </a:ext>
            </a:extLst>
          </p:cNvPr>
          <p:cNvPicPr>
            <a:picLocks noChangeAspect="1"/>
          </p:cNvPicPr>
          <p:nvPr/>
        </p:nvPicPr>
        <p:blipFill>
          <a:blip r:embed="rId2"/>
          <a:stretch>
            <a:fillRect/>
          </a:stretch>
        </p:blipFill>
        <p:spPr>
          <a:xfrm>
            <a:off x="8813436" y="1690688"/>
            <a:ext cx="3023429" cy="3416889"/>
          </a:xfrm>
          <a:prstGeom prst="roundRect">
            <a:avLst/>
          </a:prstGeom>
        </p:spPr>
      </p:pic>
    </p:spTree>
    <p:extLst>
      <p:ext uri="{BB962C8B-B14F-4D97-AF65-F5344CB8AC3E}">
        <p14:creationId xmlns:p14="http://schemas.microsoft.com/office/powerpoint/2010/main" val="6903503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42323C-6DC7-771C-114C-AD75C28CB084}"/>
              </a:ext>
            </a:extLst>
          </p:cNvPr>
          <p:cNvSpPr>
            <a:spLocks noGrp="1"/>
          </p:cNvSpPr>
          <p:nvPr>
            <p:ph type="title"/>
          </p:nvPr>
        </p:nvSpPr>
        <p:spPr/>
        <p:txBody>
          <a:bodyPr/>
          <a:lstStyle/>
          <a:p>
            <a:r>
              <a:rPr lang="en-US" dirty="0"/>
              <a:t>Unique[F[_]]. </a:t>
            </a:r>
            <a:r>
              <a:rPr lang="ru-RU" dirty="0"/>
              <a:t>Генерация уникальных токенов</a:t>
            </a:r>
          </a:p>
        </p:txBody>
      </p:sp>
      <p:sp>
        <p:nvSpPr>
          <p:cNvPr id="3" name="Текст 2">
            <a:extLst>
              <a:ext uri="{FF2B5EF4-FFF2-40B4-BE49-F238E27FC236}">
                <a16:creationId xmlns:a16="http://schemas.microsoft.com/office/drawing/2014/main" id="{FACFA02E-2F23-9392-0DC8-4C23AB89CEE1}"/>
              </a:ext>
            </a:extLst>
          </p:cNvPr>
          <p:cNvSpPr>
            <a:spLocks noGrp="1"/>
          </p:cNvSpPr>
          <p:nvPr>
            <p:ph type="body" idx="1"/>
          </p:nvPr>
        </p:nvSpPr>
        <p:spPr>
          <a:xfrm>
            <a:off x="838200" y="1825625"/>
            <a:ext cx="7378337" cy="4351338"/>
          </a:xfrm>
        </p:spPr>
        <p:txBody>
          <a:bodyPr/>
          <a:lstStyle/>
          <a:p>
            <a:r>
              <a:rPr lang="ru-RU" dirty="0"/>
              <a:t>Метод </a:t>
            </a:r>
            <a:r>
              <a:rPr lang="en-US" dirty="0"/>
              <a:t>unique</a:t>
            </a:r>
            <a:r>
              <a:rPr lang="ru-RU" dirty="0"/>
              <a:t> создает некоторый</a:t>
            </a:r>
            <a:br>
              <a:rPr lang="ru-RU" dirty="0"/>
            </a:br>
            <a:r>
              <a:rPr lang="ru-RU" dirty="0"/>
              <a:t>уникальный токен</a:t>
            </a:r>
          </a:p>
        </p:txBody>
      </p:sp>
      <p:pic>
        <p:nvPicPr>
          <p:cNvPr id="6" name="Рисунок 5">
            <a:extLst>
              <a:ext uri="{FF2B5EF4-FFF2-40B4-BE49-F238E27FC236}">
                <a16:creationId xmlns:a16="http://schemas.microsoft.com/office/drawing/2014/main" id="{4D024544-DF8D-E3B0-A8F3-2A91C3B356FF}"/>
              </a:ext>
            </a:extLst>
          </p:cNvPr>
          <p:cNvPicPr>
            <a:picLocks noChangeAspect="1"/>
          </p:cNvPicPr>
          <p:nvPr/>
        </p:nvPicPr>
        <p:blipFill>
          <a:blip r:embed="rId2"/>
          <a:stretch>
            <a:fillRect/>
          </a:stretch>
        </p:blipFill>
        <p:spPr>
          <a:xfrm>
            <a:off x="7891781" y="1946796"/>
            <a:ext cx="3592648" cy="3431181"/>
          </a:xfrm>
          <a:prstGeom prst="rect">
            <a:avLst/>
          </a:prstGeom>
        </p:spPr>
      </p:pic>
    </p:spTree>
    <p:extLst>
      <p:ext uri="{BB962C8B-B14F-4D97-AF65-F5344CB8AC3E}">
        <p14:creationId xmlns:p14="http://schemas.microsoft.com/office/powerpoint/2010/main" val="2265626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42323C-6DC7-771C-114C-AD75C28CB084}"/>
              </a:ext>
            </a:extLst>
          </p:cNvPr>
          <p:cNvSpPr>
            <a:spLocks noGrp="1"/>
          </p:cNvSpPr>
          <p:nvPr>
            <p:ph type="title"/>
          </p:nvPr>
        </p:nvSpPr>
        <p:spPr/>
        <p:txBody>
          <a:bodyPr/>
          <a:lstStyle/>
          <a:p>
            <a:r>
              <a:rPr lang="en-US" dirty="0"/>
              <a:t>Spawn[F[_]]. </a:t>
            </a:r>
            <a:r>
              <a:rPr lang="ru-RU" dirty="0" err="1"/>
              <a:t>Файберы</a:t>
            </a:r>
            <a:endParaRPr lang="ru-RU" dirty="0"/>
          </a:p>
        </p:txBody>
      </p:sp>
      <p:sp>
        <p:nvSpPr>
          <p:cNvPr id="3" name="Текст 2">
            <a:extLst>
              <a:ext uri="{FF2B5EF4-FFF2-40B4-BE49-F238E27FC236}">
                <a16:creationId xmlns:a16="http://schemas.microsoft.com/office/drawing/2014/main" id="{FACFA02E-2F23-9392-0DC8-4C23AB89CEE1}"/>
              </a:ext>
            </a:extLst>
          </p:cNvPr>
          <p:cNvSpPr>
            <a:spLocks noGrp="1"/>
          </p:cNvSpPr>
          <p:nvPr>
            <p:ph type="body" idx="1"/>
          </p:nvPr>
        </p:nvSpPr>
        <p:spPr>
          <a:xfrm>
            <a:off x="838200" y="1825625"/>
            <a:ext cx="7378337" cy="4351338"/>
          </a:xfrm>
        </p:spPr>
        <p:txBody>
          <a:bodyPr/>
          <a:lstStyle/>
          <a:p>
            <a:r>
              <a:rPr lang="ru-RU" dirty="0" err="1"/>
              <a:t>Спавн</a:t>
            </a:r>
            <a:r>
              <a:rPr lang="ru-RU" dirty="0"/>
              <a:t> новых </a:t>
            </a:r>
            <a:r>
              <a:rPr lang="ru-RU" dirty="0" err="1"/>
              <a:t>файберов</a:t>
            </a:r>
            <a:r>
              <a:rPr lang="ru-RU" dirty="0"/>
              <a:t> (метод </a:t>
            </a:r>
            <a:r>
              <a:rPr lang="en-US" dirty="0"/>
              <a:t>start</a:t>
            </a:r>
            <a:r>
              <a:rPr lang="ru-RU" dirty="0"/>
              <a:t> и др.)</a:t>
            </a:r>
          </a:p>
        </p:txBody>
      </p:sp>
      <p:pic>
        <p:nvPicPr>
          <p:cNvPr id="5" name="Рисунок 4">
            <a:extLst>
              <a:ext uri="{FF2B5EF4-FFF2-40B4-BE49-F238E27FC236}">
                <a16:creationId xmlns:a16="http://schemas.microsoft.com/office/drawing/2014/main" id="{FAB6E0CB-6162-FFF4-013E-A131477D2912}"/>
              </a:ext>
            </a:extLst>
          </p:cNvPr>
          <p:cNvPicPr>
            <a:picLocks noChangeAspect="1"/>
          </p:cNvPicPr>
          <p:nvPr/>
        </p:nvPicPr>
        <p:blipFill>
          <a:blip r:embed="rId2"/>
          <a:stretch>
            <a:fillRect/>
          </a:stretch>
        </p:blipFill>
        <p:spPr>
          <a:xfrm>
            <a:off x="8216537" y="1690688"/>
            <a:ext cx="3383280" cy="3345266"/>
          </a:xfrm>
          <a:prstGeom prst="roundRect">
            <a:avLst/>
          </a:prstGeom>
        </p:spPr>
      </p:pic>
    </p:spTree>
    <p:extLst>
      <p:ext uri="{BB962C8B-B14F-4D97-AF65-F5344CB8AC3E}">
        <p14:creationId xmlns:p14="http://schemas.microsoft.com/office/powerpoint/2010/main" val="24071694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42323C-6DC7-771C-114C-AD75C28CB084}"/>
              </a:ext>
            </a:extLst>
          </p:cNvPr>
          <p:cNvSpPr>
            <a:spLocks noGrp="1"/>
          </p:cNvSpPr>
          <p:nvPr>
            <p:ph type="title"/>
          </p:nvPr>
        </p:nvSpPr>
        <p:spPr/>
        <p:txBody>
          <a:bodyPr/>
          <a:lstStyle/>
          <a:p>
            <a:r>
              <a:rPr lang="en-US" dirty="0"/>
              <a:t>Concurrent[F[_]]. Ref + Deferred</a:t>
            </a:r>
            <a:endParaRPr lang="ru-RU" dirty="0"/>
          </a:p>
        </p:txBody>
      </p:sp>
      <p:sp>
        <p:nvSpPr>
          <p:cNvPr id="3" name="Текст 2">
            <a:extLst>
              <a:ext uri="{FF2B5EF4-FFF2-40B4-BE49-F238E27FC236}">
                <a16:creationId xmlns:a16="http://schemas.microsoft.com/office/drawing/2014/main" id="{FACFA02E-2F23-9392-0DC8-4C23AB89CEE1}"/>
              </a:ext>
            </a:extLst>
          </p:cNvPr>
          <p:cNvSpPr>
            <a:spLocks noGrp="1"/>
          </p:cNvSpPr>
          <p:nvPr>
            <p:ph type="body" idx="1"/>
          </p:nvPr>
        </p:nvSpPr>
        <p:spPr>
          <a:xfrm>
            <a:off x="838200" y="1825625"/>
            <a:ext cx="7378337" cy="4351338"/>
          </a:xfrm>
        </p:spPr>
        <p:txBody>
          <a:bodyPr/>
          <a:lstStyle/>
          <a:p>
            <a:r>
              <a:rPr lang="ru-RU" dirty="0"/>
              <a:t>Создание </a:t>
            </a:r>
            <a:r>
              <a:rPr lang="en-US" dirty="0"/>
              <a:t>Ref </a:t>
            </a:r>
            <a:r>
              <a:rPr lang="ru-RU" dirty="0"/>
              <a:t>и </a:t>
            </a:r>
            <a:r>
              <a:rPr lang="en-US" dirty="0"/>
              <a:t>Deferred</a:t>
            </a:r>
            <a:br>
              <a:rPr lang="ru-RU" dirty="0"/>
            </a:br>
            <a:endParaRPr lang="en-US" dirty="0"/>
          </a:p>
          <a:p>
            <a:r>
              <a:rPr lang="en-US" dirty="0"/>
              <a:t>Semaphore </a:t>
            </a:r>
            <a:r>
              <a:rPr lang="ru-RU" dirty="0"/>
              <a:t>как следствие.</a:t>
            </a:r>
          </a:p>
          <a:p>
            <a:r>
              <a:rPr lang="en-US" dirty="0"/>
              <a:t>Queue </a:t>
            </a:r>
            <a:r>
              <a:rPr lang="ru-RU" dirty="0"/>
              <a:t>как следствие</a:t>
            </a:r>
            <a:endParaRPr lang="en-US" dirty="0"/>
          </a:p>
          <a:p>
            <a:r>
              <a:rPr lang="en-US" dirty="0"/>
              <a:t>Mutex </a:t>
            </a:r>
            <a:r>
              <a:rPr lang="ru-RU" dirty="0"/>
              <a:t>как следствие</a:t>
            </a:r>
            <a:endParaRPr lang="en-US" dirty="0"/>
          </a:p>
        </p:txBody>
      </p:sp>
      <p:pic>
        <p:nvPicPr>
          <p:cNvPr id="6" name="Рисунок 5">
            <a:extLst>
              <a:ext uri="{FF2B5EF4-FFF2-40B4-BE49-F238E27FC236}">
                <a16:creationId xmlns:a16="http://schemas.microsoft.com/office/drawing/2014/main" id="{3C2FAC1E-7269-93FB-EB5D-6FF9F5BEC790}"/>
              </a:ext>
            </a:extLst>
          </p:cNvPr>
          <p:cNvPicPr>
            <a:picLocks noChangeAspect="1"/>
          </p:cNvPicPr>
          <p:nvPr/>
        </p:nvPicPr>
        <p:blipFill>
          <a:blip r:embed="rId2"/>
          <a:stretch>
            <a:fillRect/>
          </a:stretch>
        </p:blipFill>
        <p:spPr>
          <a:xfrm>
            <a:off x="7896498" y="1825624"/>
            <a:ext cx="3742508" cy="3320559"/>
          </a:xfrm>
          <a:prstGeom prst="roundRect">
            <a:avLst/>
          </a:prstGeom>
        </p:spPr>
      </p:pic>
    </p:spTree>
    <p:extLst>
      <p:ext uri="{BB962C8B-B14F-4D97-AF65-F5344CB8AC3E}">
        <p14:creationId xmlns:p14="http://schemas.microsoft.com/office/powerpoint/2010/main" val="4193227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42323C-6DC7-771C-114C-AD75C28CB084}"/>
              </a:ext>
            </a:extLst>
          </p:cNvPr>
          <p:cNvSpPr>
            <a:spLocks noGrp="1"/>
          </p:cNvSpPr>
          <p:nvPr>
            <p:ph type="title"/>
          </p:nvPr>
        </p:nvSpPr>
        <p:spPr/>
        <p:txBody>
          <a:bodyPr/>
          <a:lstStyle/>
          <a:p>
            <a:r>
              <a:rPr lang="en-US" dirty="0"/>
              <a:t>Clock[F[_]]. </a:t>
            </a:r>
            <a:r>
              <a:rPr lang="ru-RU" dirty="0"/>
              <a:t>Время</a:t>
            </a:r>
          </a:p>
        </p:txBody>
      </p:sp>
      <p:sp>
        <p:nvSpPr>
          <p:cNvPr id="3" name="Текст 2">
            <a:extLst>
              <a:ext uri="{FF2B5EF4-FFF2-40B4-BE49-F238E27FC236}">
                <a16:creationId xmlns:a16="http://schemas.microsoft.com/office/drawing/2014/main" id="{FACFA02E-2F23-9392-0DC8-4C23AB89CEE1}"/>
              </a:ext>
            </a:extLst>
          </p:cNvPr>
          <p:cNvSpPr>
            <a:spLocks noGrp="1"/>
          </p:cNvSpPr>
          <p:nvPr>
            <p:ph type="body" idx="1"/>
          </p:nvPr>
        </p:nvSpPr>
        <p:spPr>
          <a:xfrm>
            <a:off x="838200" y="1825625"/>
            <a:ext cx="7378337" cy="4351338"/>
          </a:xfrm>
        </p:spPr>
        <p:txBody>
          <a:bodyPr/>
          <a:lstStyle/>
          <a:p>
            <a:r>
              <a:rPr lang="ru-RU" dirty="0"/>
              <a:t>Получение текущего времени</a:t>
            </a:r>
          </a:p>
        </p:txBody>
      </p:sp>
      <p:pic>
        <p:nvPicPr>
          <p:cNvPr id="5" name="Рисунок 4">
            <a:extLst>
              <a:ext uri="{FF2B5EF4-FFF2-40B4-BE49-F238E27FC236}">
                <a16:creationId xmlns:a16="http://schemas.microsoft.com/office/drawing/2014/main" id="{362094AD-0050-70EF-78C3-88E13F4A33DB}"/>
              </a:ext>
            </a:extLst>
          </p:cNvPr>
          <p:cNvPicPr>
            <a:picLocks noChangeAspect="1"/>
          </p:cNvPicPr>
          <p:nvPr/>
        </p:nvPicPr>
        <p:blipFill>
          <a:blip r:embed="rId2"/>
          <a:stretch>
            <a:fillRect/>
          </a:stretch>
        </p:blipFill>
        <p:spPr>
          <a:xfrm>
            <a:off x="8095705" y="1690688"/>
            <a:ext cx="2981597" cy="3736935"/>
          </a:xfrm>
          <a:prstGeom prst="roundRect">
            <a:avLst/>
          </a:prstGeom>
        </p:spPr>
      </p:pic>
    </p:spTree>
    <p:extLst>
      <p:ext uri="{BB962C8B-B14F-4D97-AF65-F5344CB8AC3E}">
        <p14:creationId xmlns:p14="http://schemas.microsoft.com/office/powerpoint/2010/main" val="3642444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42323C-6DC7-771C-114C-AD75C28CB084}"/>
              </a:ext>
            </a:extLst>
          </p:cNvPr>
          <p:cNvSpPr>
            <a:spLocks noGrp="1"/>
          </p:cNvSpPr>
          <p:nvPr>
            <p:ph type="title"/>
          </p:nvPr>
        </p:nvSpPr>
        <p:spPr/>
        <p:txBody>
          <a:bodyPr/>
          <a:lstStyle/>
          <a:p>
            <a:r>
              <a:rPr lang="en-US" dirty="0"/>
              <a:t>Temporal[F[_]]. </a:t>
            </a:r>
            <a:r>
              <a:rPr lang="ru-RU" dirty="0"/>
              <a:t>Метод </a:t>
            </a:r>
            <a:r>
              <a:rPr lang="en-US" dirty="0"/>
              <a:t>sleep</a:t>
            </a:r>
            <a:endParaRPr lang="ru-RU" dirty="0"/>
          </a:p>
        </p:txBody>
      </p:sp>
      <p:pic>
        <p:nvPicPr>
          <p:cNvPr id="6" name="Рисунок 5">
            <a:extLst>
              <a:ext uri="{FF2B5EF4-FFF2-40B4-BE49-F238E27FC236}">
                <a16:creationId xmlns:a16="http://schemas.microsoft.com/office/drawing/2014/main" id="{799025D9-139B-E2ED-FE08-B55CC96E9C02}"/>
              </a:ext>
            </a:extLst>
          </p:cNvPr>
          <p:cNvPicPr>
            <a:picLocks noChangeAspect="1"/>
          </p:cNvPicPr>
          <p:nvPr/>
        </p:nvPicPr>
        <p:blipFill>
          <a:blip r:embed="rId2"/>
          <a:stretch>
            <a:fillRect/>
          </a:stretch>
        </p:blipFill>
        <p:spPr>
          <a:xfrm>
            <a:off x="6898277" y="1825625"/>
            <a:ext cx="4701540" cy="3688607"/>
          </a:xfrm>
          <a:prstGeom prst="roundRect">
            <a:avLst/>
          </a:prstGeom>
        </p:spPr>
      </p:pic>
      <p:sp>
        <p:nvSpPr>
          <p:cNvPr id="9" name="Текст 2">
            <a:extLst>
              <a:ext uri="{FF2B5EF4-FFF2-40B4-BE49-F238E27FC236}">
                <a16:creationId xmlns:a16="http://schemas.microsoft.com/office/drawing/2014/main" id="{2B66A9DE-9085-1876-4340-553139AE2D89}"/>
              </a:ext>
            </a:extLst>
          </p:cNvPr>
          <p:cNvSpPr>
            <a:spLocks noGrp="1"/>
          </p:cNvSpPr>
          <p:nvPr>
            <p:ph type="body" idx="1"/>
          </p:nvPr>
        </p:nvSpPr>
        <p:spPr>
          <a:xfrm>
            <a:off x="838200" y="1825625"/>
            <a:ext cx="7378337" cy="4351338"/>
          </a:xfrm>
        </p:spPr>
        <p:txBody>
          <a:bodyPr/>
          <a:lstStyle/>
          <a:p>
            <a:r>
              <a:rPr lang="ru-RU" dirty="0"/>
              <a:t>Позволяет усыплять </a:t>
            </a:r>
            <a:r>
              <a:rPr lang="ru-RU" dirty="0" err="1"/>
              <a:t>файберы</a:t>
            </a:r>
            <a:br>
              <a:rPr lang="ru-RU" dirty="0"/>
            </a:br>
            <a:r>
              <a:rPr lang="ru-RU" dirty="0"/>
              <a:t>на некоторое время</a:t>
            </a:r>
          </a:p>
        </p:txBody>
      </p:sp>
    </p:spTree>
    <p:extLst>
      <p:ext uri="{BB962C8B-B14F-4D97-AF65-F5344CB8AC3E}">
        <p14:creationId xmlns:p14="http://schemas.microsoft.com/office/powerpoint/2010/main" val="1236116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86BB93-9A7E-74E1-2895-8A331E456736}"/>
              </a:ext>
            </a:extLst>
          </p:cNvPr>
          <p:cNvSpPr>
            <a:spLocks noGrp="1"/>
          </p:cNvSpPr>
          <p:nvPr>
            <p:ph type="title"/>
          </p:nvPr>
        </p:nvSpPr>
        <p:spPr/>
        <p:txBody>
          <a:bodyPr/>
          <a:lstStyle/>
          <a:p>
            <a:r>
              <a:rPr lang="ru-RU" dirty="0"/>
              <a:t>Обсудили асинхронность.</a:t>
            </a:r>
          </a:p>
        </p:txBody>
      </p:sp>
      <p:sp>
        <p:nvSpPr>
          <p:cNvPr id="3" name="Текст 2">
            <a:extLst>
              <a:ext uri="{FF2B5EF4-FFF2-40B4-BE49-F238E27FC236}">
                <a16:creationId xmlns:a16="http://schemas.microsoft.com/office/drawing/2014/main" id="{8AC63C2D-1B49-237A-6471-1FB3BACE97AA}"/>
              </a:ext>
            </a:extLst>
          </p:cNvPr>
          <p:cNvSpPr>
            <a:spLocks noGrp="1"/>
          </p:cNvSpPr>
          <p:nvPr>
            <p:ph type="body" idx="1"/>
          </p:nvPr>
        </p:nvSpPr>
        <p:spPr/>
        <p:txBody>
          <a:bodyPr/>
          <a:lstStyle/>
          <a:p>
            <a:r>
              <a:rPr lang="ru-RU" dirty="0"/>
              <a:t>Асинхронность позволяет сэкономить ресурсы за счет снятия потока с </a:t>
            </a:r>
            <a:r>
              <a:rPr lang="en-US" dirty="0"/>
              <a:t>IO-bound </a:t>
            </a:r>
            <a:r>
              <a:rPr lang="ru-RU" dirty="0"/>
              <a:t>задач в момент их выполнения во внешних системах.</a:t>
            </a:r>
          </a:p>
        </p:txBody>
      </p:sp>
    </p:spTree>
    <p:extLst>
      <p:ext uri="{BB962C8B-B14F-4D97-AF65-F5344CB8AC3E}">
        <p14:creationId xmlns:p14="http://schemas.microsoft.com/office/powerpoint/2010/main" val="40480223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42323C-6DC7-771C-114C-AD75C28CB084}"/>
              </a:ext>
            </a:extLst>
          </p:cNvPr>
          <p:cNvSpPr>
            <a:spLocks noGrp="1"/>
          </p:cNvSpPr>
          <p:nvPr>
            <p:ph type="title"/>
          </p:nvPr>
        </p:nvSpPr>
        <p:spPr/>
        <p:txBody>
          <a:bodyPr/>
          <a:lstStyle/>
          <a:p>
            <a:r>
              <a:rPr lang="en-US" dirty="0"/>
              <a:t>Sync[F[_]]. </a:t>
            </a:r>
            <a:r>
              <a:rPr lang="ru-RU" dirty="0"/>
              <a:t>Метод </a:t>
            </a:r>
            <a:r>
              <a:rPr lang="en-US" dirty="0"/>
              <a:t>delay</a:t>
            </a:r>
            <a:endParaRPr lang="ru-RU" dirty="0"/>
          </a:p>
        </p:txBody>
      </p:sp>
      <p:pic>
        <p:nvPicPr>
          <p:cNvPr id="4" name="Рисунок 3">
            <a:extLst>
              <a:ext uri="{FF2B5EF4-FFF2-40B4-BE49-F238E27FC236}">
                <a16:creationId xmlns:a16="http://schemas.microsoft.com/office/drawing/2014/main" id="{AA983B69-7EE5-A5F2-4E92-B2E21E93DBEE}"/>
              </a:ext>
            </a:extLst>
          </p:cNvPr>
          <p:cNvPicPr>
            <a:picLocks noChangeAspect="1"/>
          </p:cNvPicPr>
          <p:nvPr/>
        </p:nvPicPr>
        <p:blipFill>
          <a:blip r:embed="rId2"/>
          <a:stretch>
            <a:fillRect/>
          </a:stretch>
        </p:blipFill>
        <p:spPr>
          <a:xfrm>
            <a:off x="7956639" y="1924775"/>
            <a:ext cx="3936819" cy="3758884"/>
          </a:xfrm>
          <a:prstGeom prst="roundRect">
            <a:avLst/>
          </a:prstGeom>
        </p:spPr>
      </p:pic>
      <p:sp>
        <p:nvSpPr>
          <p:cNvPr id="5" name="Текст 2">
            <a:extLst>
              <a:ext uri="{FF2B5EF4-FFF2-40B4-BE49-F238E27FC236}">
                <a16:creationId xmlns:a16="http://schemas.microsoft.com/office/drawing/2014/main" id="{F99FB98B-1F68-B7DD-1AA1-62E2DB8E50D8}"/>
              </a:ext>
            </a:extLst>
          </p:cNvPr>
          <p:cNvSpPr>
            <a:spLocks noGrp="1"/>
          </p:cNvSpPr>
          <p:nvPr>
            <p:ph type="body" idx="1"/>
          </p:nvPr>
        </p:nvSpPr>
        <p:spPr>
          <a:xfrm>
            <a:off x="838200" y="1825625"/>
            <a:ext cx="7378337" cy="4351338"/>
          </a:xfrm>
        </p:spPr>
        <p:txBody>
          <a:bodyPr/>
          <a:lstStyle/>
          <a:p>
            <a:r>
              <a:rPr lang="ru-RU" dirty="0"/>
              <a:t>Создание </a:t>
            </a:r>
            <a:r>
              <a:rPr lang="en-US" dirty="0"/>
              <a:t>IO </a:t>
            </a:r>
            <a:r>
              <a:rPr lang="ru-RU" dirty="0"/>
              <a:t>с отложенным вычислением</a:t>
            </a:r>
          </a:p>
        </p:txBody>
      </p:sp>
    </p:spTree>
    <p:extLst>
      <p:ext uri="{BB962C8B-B14F-4D97-AF65-F5344CB8AC3E}">
        <p14:creationId xmlns:p14="http://schemas.microsoft.com/office/powerpoint/2010/main" val="41527132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42323C-6DC7-771C-114C-AD75C28CB084}"/>
              </a:ext>
            </a:extLst>
          </p:cNvPr>
          <p:cNvSpPr>
            <a:spLocks noGrp="1"/>
          </p:cNvSpPr>
          <p:nvPr>
            <p:ph type="title"/>
          </p:nvPr>
        </p:nvSpPr>
        <p:spPr/>
        <p:txBody>
          <a:bodyPr/>
          <a:lstStyle/>
          <a:p>
            <a:r>
              <a:rPr lang="en-US" dirty="0"/>
              <a:t>Async[F[_]]. </a:t>
            </a:r>
            <a:r>
              <a:rPr lang="ru-RU" dirty="0"/>
              <a:t>Самый мощный </a:t>
            </a:r>
            <a:r>
              <a:rPr lang="ru-RU" dirty="0" err="1"/>
              <a:t>тайпкласс</a:t>
            </a:r>
            <a:endParaRPr lang="ru-RU" dirty="0"/>
          </a:p>
        </p:txBody>
      </p:sp>
      <p:pic>
        <p:nvPicPr>
          <p:cNvPr id="5" name="Рисунок 4">
            <a:extLst>
              <a:ext uri="{FF2B5EF4-FFF2-40B4-BE49-F238E27FC236}">
                <a16:creationId xmlns:a16="http://schemas.microsoft.com/office/drawing/2014/main" id="{766BBBBD-60C1-5759-B956-51C4CBCD97C9}"/>
              </a:ext>
            </a:extLst>
          </p:cNvPr>
          <p:cNvPicPr>
            <a:picLocks noChangeAspect="1"/>
          </p:cNvPicPr>
          <p:nvPr/>
        </p:nvPicPr>
        <p:blipFill>
          <a:blip r:embed="rId2"/>
          <a:stretch>
            <a:fillRect/>
          </a:stretch>
        </p:blipFill>
        <p:spPr>
          <a:xfrm>
            <a:off x="7041788" y="1826034"/>
            <a:ext cx="3891824" cy="3482158"/>
          </a:xfrm>
          <a:prstGeom prst="rect">
            <a:avLst/>
          </a:prstGeom>
        </p:spPr>
      </p:pic>
      <p:sp>
        <p:nvSpPr>
          <p:cNvPr id="7" name="Текст 2">
            <a:extLst>
              <a:ext uri="{FF2B5EF4-FFF2-40B4-BE49-F238E27FC236}">
                <a16:creationId xmlns:a16="http://schemas.microsoft.com/office/drawing/2014/main" id="{F74DC8A5-2B9F-8CA4-DCD6-2D2AD6C8A992}"/>
              </a:ext>
            </a:extLst>
          </p:cNvPr>
          <p:cNvSpPr>
            <a:spLocks noGrp="1"/>
          </p:cNvSpPr>
          <p:nvPr>
            <p:ph type="body" idx="1"/>
          </p:nvPr>
        </p:nvSpPr>
        <p:spPr>
          <a:xfrm>
            <a:off x="838200" y="1825625"/>
            <a:ext cx="7378337" cy="4351338"/>
          </a:xfrm>
        </p:spPr>
        <p:txBody>
          <a:bodyPr/>
          <a:lstStyle/>
          <a:p>
            <a:r>
              <a:rPr lang="ru-RU" dirty="0"/>
              <a:t>Покрывает почти все возможности</a:t>
            </a:r>
            <a:br>
              <a:rPr lang="ru-RU" dirty="0"/>
            </a:br>
            <a:r>
              <a:rPr lang="en-US" dirty="0"/>
              <a:t>IO</a:t>
            </a:r>
            <a:endParaRPr lang="ru-RU" dirty="0"/>
          </a:p>
        </p:txBody>
      </p:sp>
    </p:spTree>
    <p:extLst>
      <p:ext uri="{BB962C8B-B14F-4D97-AF65-F5344CB8AC3E}">
        <p14:creationId xmlns:p14="http://schemas.microsoft.com/office/powerpoint/2010/main" val="1270252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FEB489C-B52C-8740-B699-A4E3AC0422A9}"/>
              </a:ext>
            </a:extLst>
          </p:cNvPr>
          <p:cNvSpPr>
            <a:spLocks noGrp="1"/>
          </p:cNvSpPr>
          <p:nvPr>
            <p:ph type="title"/>
          </p:nvPr>
        </p:nvSpPr>
        <p:spPr/>
        <p:txBody>
          <a:bodyPr/>
          <a:lstStyle/>
          <a:p>
            <a:r>
              <a:rPr lang="ru-RU" dirty="0"/>
              <a:t>Обсудили асинхронную композицию, </a:t>
            </a:r>
            <a:r>
              <a:rPr lang="en-US" dirty="0"/>
              <a:t>Callbacks </a:t>
            </a:r>
            <a:r>
              <a:rPr lang="ru-RU" dirty="0"/>
              <a:t>и </a:t>
            </a:r>
            <a:r>
              <a:rPr lang="en-US" dirty="0"/>
              <a:t>Futures</a:t>
            </a:r>
            <a:endParaRPr lang="ru-RU" dirty="0"/>
          </a:p>
        </p:txBody>
      </p:sp>
      <p:sp>
        <p:nvSpPr>
          <p:cNvPr id="3" name="Google Shape;279;g2c1679319e5_0_158">
            <a:extLst>
              <a:ext uri="{FF2B5EF4-FFF2-40B4-BE49-F238E27FC236}">
                <a16:creationId xmlns:a16="http://schemas.microsoft.com/office/drawing/2014/main" id="{4DD9E5EC-6918-BCC5-0083-EA74BEEF1C7A}"/>
              </a:ext>
            </a:extLst>
          </p:cNvPr>
          <p:cNvSpPr/>
          <p:nvPr/>
        </p:nvSpPr>
        <p:spPr>
          <a:xfrm>
            <a:off x="838200" y="2474782"/>
            <a:ext cx="1910781" cy="121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ru-RU" sz="2600" b="0" i="0" u="none" strike="noStrike" kern="0" cap="none" spc="0" normalizeH="0" baseline="0" noProof="0">
                <a:ln>
                  <a:noFill/>
                </a:ln>
                <a:solidFill>
                  <a:srgbClr val="000000"/>
                </a:solidFill>
                <a:effectLst/>
                <a:uLnTx/>
                <a:uFillTx/>
                <a:latin typeface="Calibri"/>
                <a:ea typeface="Calibri"/>
                <a:cs typeface="Calibri"/>
                <a:sym typeface="Calibri"/>
              </a:rPr>
              <a:t>S1</a:t>
            </a:r>
            <a:endParaRPr kumimoji="0" sz="26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 name="Google Shape;280;g2c1679319e5_0_158">
            <a:extLst>
              <a:ext uri="{FF2B5EF4-FFF2-40B4-BE49-F238E27FC236}">
                <a16:creationId xmlns:a16="http://schemas.microsoft.com/office/drawing/2014/main" id="{BEB4E81C-5FF9-AC82-F6A2-A0F7B4D09E8C}"/>
              </a:ext>
            </a:extLst>
          </p:cNvPr>
          <p:cNvSpPr/>
          <p:nvPr/>
        </p:nvSpPr>
        <p:spPr>
          <a:xfrm>
            <a:off x="3625264" y="2474782"/>
            <a:ext cx="2062284" cy="121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ru-RU" sz="2600" b="0" i="0" u="none" strike="noStrike" kern="0" cap="none" spc="0" normalizeH="0" baseline="0" noProof="0">
                <a:ln>
                  <a:noFill/>
                </a:ln>
                <a:solidFill>
                  <a:srgbClr val="000000"/>
                </a:solidFill>
                <a:effectLst/>
                <a:uLnTx/>
                <a:uFillTx/>
                <a:latin typeface="Calibri"/>
                <a:ea typeface="Calibri"/>
                <a:cs typeface="Calibri"/>
                <a:sym typeface="Calibri"/>
              </a:rPr>
              <a:t>S2</a:t>
            </a:r>
            <a:endParaRPr kumimoji="0" sz="26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 name="Google Shape;281;g2c1679319e5_0_158">
            <a:extLst>
              <a:ext uri="{FF2B5EF4-FFF2-40B4-BE49-F238E27FC236}">
                <a16:creationId xmlns:a16="http://schemas.microsoft.com/office/drawing/2014/main" id="{16F7DECA-5157-5064-C080-93EC61793113}"/>
              </a:ext>
            </a:extLst>
          </p:cNvPr>
          <p:cNvSpPr/>
          <p:nvPr/>
        </p:nvSpPr>
        <p:spPr>
          <a:xfrm>
            <a:off x="6603876" y="2474782"/>
            <a:ext cx="2062284" cy="121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ru-RU" sz="2600" b="0" i="0" u="none" strike="noStrike" kern="0" cap="none" spc="0" normalizeH="0" baseline="0" noProof="0">
                <a:ln>
                  <a:noFill/>
                </a:ln>
                <a:solidFill>
                  <a:srgbClr val="000000"/>
                </a:solidFill>
                <a:effectLst/>
                <a:uLnTx/>
                <a:uFillTx/>
                <a:latin typeface="Calibri"/>
                <a:ea typeface="Calibri"/>
                <a:cs typeface="Calibri"/>
                <a:sym typeface="Calibri"/>
              </a:rPr>
              <a:t>S3</a:t>
            </a:r>
            <a:endParaRPr kumimoji="0" sz="26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 name="Google Shape;282;g2c1679319e5_0_158">
            <a:extLst>
              <a:ext uri="{FF2B5EF4-FFF2-40B4-BE49-F238E27FC236}">
                <a16:creationId xmlns:a16="http://schemas.microsoft.com/office/drawing/2014/main" id="{5772D870-6EAC-66D5-72E4-067B978BBD10}"/>
              </a:ext>
            </a:extLst>
          </p:cNvPr>
          <p:cNvSpPr/>
          <p:nvPr/>
        </p:nvSpPr>
        <p:spPr>
          <a:xfrm>
            <a:off x="9582488" y="2474782"/>
            <a:ext cx="2062285" cy="121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ru-RU" sz="2600" b="0" i="0" u="none" strike="noStrike" kern="0" cap="none" spc="0" normalizeH="0" baseline="0" noProof="0">
                <a:ln>
                  <a:noFill/>
                </a:ln>
                <a:solidFill>
                  <a:srgbClr val="000000"/>
                </a:solidFill>
                <a:effectLst/>
                <a:uLnTx/>
                <a:uFillTx/>
                <a:latin typeface="Calibri"/>
                <a:ea typeface="Calibri"/>
                <a:cs typeface="Calibri"/>
                <a:sym typeface="Calibri"/>
              </a:rPr>
              <a:t>S4</a:t>
            </a:r>
            <a:endParaRPr kumimoji="0" sz="2600" b="0" i="0" u="none" strike="noStrike" kern="0" cap="none" spc="0" normalizeH="0" baseline="0" noProof="0">
              <a:ln>
                <a:noFill/>
              </a:ln>
              <a:solidFill>
                <a:srgbClr val="000000"/>
              </a:solidFill>
              <a:effectLst/>
              <a:uLnTx/>
              <a:uFillTx/>
              <a:latin typeface="Calibri"/>
              <a:ea typeface="Calibri"/>
              <a:cs typeface="Calibri"/>
              <a:sym typeface="Calibri"/>
            </a:endParaRPr>
          </a:p>
        </p:txBody>
      </p:sp>
      <p:cxnSp>
        <p:nvCxnSpPr>
          <p:cNvPr id="7" name="Google Shape;284;g2c1679319e5_0_158">
            <a:extLst>
              <a:ext uri="{FF2B5EF4-FFF2-40B4-BE49-F238E27FC236}">
                <a16:creationId xmlns:a16="http://schemas.microsoft.com/office/drawing/2014/main" id="{D5C79A54-1440-5CE1-FC2F-20BD6547263B}"/>
              </a:ext>
            </a:extLst>
          </p:cNvPr>
          <p:cNvCxnSpPr>
            <a:cxnSpLocks/>
            <a:stCxn id="3" idx="3"/>
            <a:endCxn id="4" idx="1"/>
          </p:cNvCxnSpPr>
          <p:nvPr/>
        </p:nvCxnSpPr>
        <p:spPr>
          <a:xfrm>
            <a:off x="2748981" y="3082282"/>
            <a:ext cx="876283" cy="0"/>
          </a:xfrm>
          <a:prstGeom prst="straightConnector1">
            <a:avLst/>
          </a:prstGeom>
          <a:noFill/>
          <a:ln w="9525" cap="flat" cmpd="sng">
            <a:solidFill>
              <a:schemeClr val="dk2"/>
            </a:solidFill>
            <a:prstDash val="solid"/>
            <a:round/>
            <a:headEnd type="none" w="med" len="med"/>
            <a:tailEnd type="triangle" w="med" len="med"/>
          </a:ln>
        </p:spPr>
      </p:cxnSp>
      <p:cxnSp>
        <p:nvCxnSpPr>
          <p:cNvPr id="8" name="Google Shape;285;g2c1679319e5_0_158">
            <a:extLst>
              <a:ext uri="{FF2B5EF4-FFF2-40B4-BE49-F238E27FC236}">
                <a16:creationId xmlns:a16="http://schemas.microsoft.com/office/drawing/2014/main" id="{86CD6C2A-9B94-9442-9FB4-A03290EB1B2D}"/>
              </a:ext>
            </a:extLst>
          </p:cNvPr>
          <p:cNvCxnSpPr>
            <a:cxnSpLocks/>
            <a:stCxn id="4" idx="3"/>
            <a:endCxn id="5" idx="1"/>
          </p:cNvCxnSpPr>
          <p:nvPr/>
        </p:nvCxnSpPr>
        <p:spPr>
          <a:xfrm>
            <a:off x="5687548" y="3082282"/>
            <a:ext cx="916328" cy="0"/>
          </a:xfrm>
          <a:prstGeom prst="straightConnector1">
            <a:avLst/>
          </a:prstGeom>
          <a:noFill/>
          <a:ln w="9525" cap="flat" cmpd="sng">
            <a:solidFill>
              <a:schemeClr val="dk2"/>
            </a:solidFill>
            <a:prstDash val="solid"/>
            <a:round/>
            <a:headEnd type="none" w="med" len="med"/>
            <a:tailEnd type="triangle" w="med" len="med"/>
          </a:ln>
        </p:spPr>
      </p:cxnSp>
      <p:cxnSp>
        <p:nvCxnSpPr>
          <p:cNvPr id="9" name="Google Shape;286;g2c1679319e5_0_158">
            <a:extLst>
              <a:ext uri="{FF2B5EF4-FFF2-40B4-BE49-F238E27FC236}">
                <a16:creationId xmlns:a16="http://schemas.microsoft.com/office/drawing/2014/main" id="{585709C2-2EE7-A370-7FCB-917580FCFB80}"/>
              </a:ext>
            </a:extLst>
          </p:cNvPr>
          <p:cNvCxnSpPr>
            <a:cxnSpLocks/>
            <a:stCxn id="5" idx="3"/>
            <a:endCxn id="6" idx="1"/>
          </p:cNvCxnSpPr>
          <p:nvPr/>
        </p:nvCxnSpPr>
        <p:spPr>
          <a:xfrm>
            <a:off x="8666160" y="3082282"/>
            <a:ext cx="916328" cy="0"/>
          </a:xfrm>
          <a:prstGeom prst="straightConnector1">
            <a:avLst/>
          </a:prstGeom>
          <a:noFill/>
          <a:ln w="9525" cap="flat" cmpd="sng">
            <a:solidFill>
              <a:schemeClr val="dk2"/>
            </a:solidFill>
            <a:prstDash val="solid"/>
            <a:round/>
            <a:headEnd type="none" w="med" len="med"/>
            <a:tailEnd type="triangle" w="med" len="med"/>
          </a:ln>
        </p:spPr>
      </p:cxnSp>
      <p:sp>
        <p:nvSpPr>
          <p:cNvPr id="10" name="Google Shape;288;g2c1679319e5_0_158">
            <a:extLst>
              <a:ext uri="{FF2B5EF4-FFF2-40B4-BE49-F238E27FC236}">
                <a16:creationId xmlns:a16="http://schemas.microsoft.com/office/drawing/2014/main" id="{010155BC-718C-9101-887A-29F4117856C6}"/>
              </a:ext>
            </a:extLst>
          </p:cNvPr>
          <p:cNvSpPr txBox="1"/>
          <p:nvPr/>
        </p:nvSpPr>
        <p:spPr>
          <a:xfrm>
            <a:off x="784575" y="4124181"/>
            <a:ext cx="10003200" cy="1908600"/>
          </a:xfrm>
          <a:prstGeom prst="rect">
            <a:avLst/>
          </a:prstGeom>
          <a:noFill/>
          <a:ln>
            <a:noFill/>
          </a:ln>
        </p:spPr>
        <p:txBody>
          <a:bodyPr spcFirstLastPara="1" wrap="square" lIns="91425" tIns="91425" rIns="91425" bIns="91425" anchor="t" anchorCtr="0">
            <a:spAutoFit/>
          </a:bodyPr>
          <a:lstStyle/>
          <a:p>
            <a:pPr marL="457200" marR="0" lvl="0" indent="-406400" algn="l" defTabSz="914400" rtl="0" eaLnBrk="1" fontAlgn="auto" latinLnBrk="0" hangingPunct="1">
              <a:lnSpc>
                <a:spcPct val="100000"/>
              </a:lnSpc>
              <a:spcBef>
                <a:spcPts val="0"/>
              </a:spcBef>
              <a:spcAft>
                <a:spcPts val="0"/>
              </a:spcAft>
              <a:buClr>
                <a:srgbClr val="000000"/>
              </a:buClr>
              <a:buSzPts val="2800"/>
              <a:buFont typeface="Calibri"/>
              <a:buChar char="●"/>
              <a:tabLst/>
              <a:defRPr/>
            </a:pPr>
            <a:r>
              <a:rPr kumimoji="0" lang="ru-RU" sz="2800" b="0" i="0" u="none" strike="noStrike" kern="0" cap="none" spc="0" normalizeH="0" baseline="0" noProof="0" dirty="0">
                <a:ln>
                  <a:noFill/>
                </a:ln>
                <a:solidFill>
                  <a:srgbClr val="000000"/>
                </a:solidFill>
                <a:effectLst/>
                <a:uLnTx/>
                <a:uFillTx/>
                <a:latin typeface="Calibri"/>
                <a:ea typeface="Calibri"/>
                <a:cs typeface="Calibri"/>
                <a:sym typeface="Calibri"/>
              </a:rPr>
              <a:t>Подзадачи связаны </a:t>
            </a:r>
            <a:r>
              <a:rPr kumimoji="0" lang="ru-RU" sz="2800" b="0" i="0" u="none" strike="noStrike" kern="0" cap="none" spc="0" normalizeH="0" baseline="0" noProof="0" dirty="0" err="1">
                <a:ln>
                  <a:noFill/>
                </a:ln>
                <a:solidFill>
                  <a:srgbClr val="000000"/>
                </a:solidFill>
                <a:effectLst/>
                <a:uLnTx/>
                <a:uFillTx/>
                <a:latin typeface="Calibri"/>
                <a:ea typeface="Calibri"/>
                <a:cs typeface="Calibri"/>
                <a:sym typeface="Calibri"/>
              </a:rPr>
              <a:t>причинно</a:t>
            </a:r>
            <a:endParaRPr kumimoji="0" sz="2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406400" algn="l" defTabSz="914400" rtl="0" eaLnBrk="1" fontAlgn="auto" latinLnBrk="0" hangingPunct="1">
              <a:lnSpc>
                <a:spcPct val="100000"/>
              </a:lnSpc>
              <a:spcBef>
                <a:spcPts val="0"/>
              </a:spcBef>
              <a:spcAft>
                <a:spcPts val="0"/>
              </a:spcAft>
              <a:buClr>
                <a:srgbClr val="000000"/>
              </a:buClr>
              <a:buSzPts val="2800"/>
              <a:buFont typeface="Calibri"/>
              <a:buChar char="○"/>
              <a:tabLst/>
              <a:defRPr/>
            </a:pPr>
            <a:r>
              <a:rPr kumimoji="0" lang="ru-RU" sz="2800" b="0" i="0" u="none" strike="noStrike" kern="0" cap="none" spc="0" normalizeH="0" baseline="0" noProof="0" dirty="0">
                <a:ln>
                  <a:noFill/>
                </a:ln>
                <a:solidFill>
                  <a:srgbClr val="000000"/>
                </a:solidFill>
                <a:effectLst/>
                <a:uLnTx/>
                <a:uFillTx/>
                <a:latin typeface="Calibri"/>
                <a:ea typeface="Calibri"/>
                <a:cs typeface="Calibri"/>
                <a:sym typeface="Calibri"/>
              </a:rPr>
              <a:t>Выполняются по очереди</a:t>
            </a:r>
            <a:endParaRPr kumimoji="0" sz="2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914400" marR="0" lvl="1" indent="-406400" algn="l" defTabSz="914400" rtl="0" eaLnBrk="1" fontAlgn="auto" latinLnBrk="0" hangingPunct="1">
              <a:lnSpc>
                <a:spcPct val="100000"/>
              </a:lnSpc>
              <a:spcBef>
                <a:spcPts val="0"/>
              </a:spcBef>
              <a:spcAft>
                <a:spcPts val="0"/>
              </a:spcAft>
              <a:buClr>
                <a:srgbClr val="000000"/>
              </a:buClr>
              <a:buSzPts val="2800"/>
              <a:buFont typeface="Calibri"/>
              <a:buChar char="○"/>
              <a:tabLst/>
              <a:defRPr/>
            </a:pPr>
            <a:r>
              <a:rPr kumimoji="0" lang="ru-RU" sz="2800" b="0" i="0" u="none" strike="noStrike" kern="0" cap="none" spc="0" normalizeH="0" baseline="0" noProof="0" dirty="0">
                <a:ln>
                  <a:noFill/>
                </a:ln>
                <a:solidFill>
                  <a:srgbClr val="000000"/>
                </a:solidFill>
                <a:effectLst/>
                <a:uLnTx/>
                <a:uFillTx/>
                <a:latin typeface="Calibri"/>
                <a:ea typeface="Calibri"/>
                <a:cs typeface="Calibri"/>
                <a:sym typeface="Calibri"/>
              </a:rPr>
              <a:t>Зависят от результатов выполнения предыдущих</a:t>
            </a:r>
            <a:endParaRPr kumimoji="0" sz="2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13716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727616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10978B-CB7C-6F86-0FF6-C7FF57858394}"/>
              </a:ext>
            </a:extLst>
          </p:cNvPr>
          <p:cNvSpPr>
            <a:spLocks noGrp="1"/>
          </p:cNvSpPr>
          <p:nvPr>
            <p:ph type="title"/>
          </p:nvPr>
        </p:nvSpPr>
        <p:spPr/>
        <p:txBody>
          <a:bodyPr/>
          <a:lstStyle/>
          <a:p>
            <a:r>
              <a:rPr lang="en-US" dirty="0"/>
              <a:t>Future. </a:t>
            </a:r>
            <a:r>
              <a:rPr lang="ru-RU" dirty="0"/>
              <a:t>Помните была такая</a:t>
            </a:r>
            <a:r>
              <a:rPr lang="en-US" dirty="0"/>
              <a:t>?</a:t>
            </a:r>
            <a:endParaRPr lang="ru-RU" dirty="0"/>
          </a:p>
        </p:txBody>
      </p:sp>
      <p:pic>
        <p:nvPicPr>
          <p:cNvPr id="3074" name="Picture 2" descr="Мем: &quot;Это будущее&quot; - Все шаблоны - Meme-arsenal.com">
            <a:extLst>
              <a:ext uri="{FF2B5EF4-FFF2-40B4-BE49-F238E27FC236}">
                <a16:creationId xmlns:a16="http://schemas.microsoft.com/office/drawing/2014/main" id="{46015284-F68E-4FCA-7709-4ED59A8A4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6868" y="1808921"/>
            <a:ext cx="6419080" cy="4467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549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FC520F-A191-DFA5-7605-B2BB2648FA2C}"/>
              </a:ext>
            </a:extLst>
          </p:cNvPr>
          <p:cNvSpPr>
            <a:spLocks noGrp="1"/>
          </p:cNvSpPr>
          <p:nvPr>
            <p:ph type="title"/>
          </p:nvPr>
        </p:nvSpPr>
        <p:spPr/>
        <p:txBody>
          <a:bodyPr/>
          <a:lstStyle/>
          <a:p>
            <a:r>
              <a:rPr lang="ru-RU" dirty="0"/>
              <a:t>А помните какие у нее были недостатки?</a:t>
            </a:r>
          </a:p>
        </p:txBody>
      </p:sp>
      <p:sp>
        <p:nvSpPr>
          <p:cNvPr id="3" name="Текст 2">
            <a:extLst>
              <a:ext uri="{FF2B5EF4-FFF2-40B4-BE49-F238E27FC236}">
                <a16:creationId xmlns:a16="http://schemas.microsoft.com/office/drawing/2014/main" id="{09B26DAB-47C3-8AED-0F70-1BA3C6CFEDA5}"/>
              </a:ext>
            </a:extLst>
          </p:cNvPr>
          <p:cNvSpPr>
            <a:spLocks noGrp="1"/>
          </p:cNvSpPr>
          <p:nvPr>
            <p:ph type="body" idx="1"/>
          </p:nvPr>
        </p:nvSpPr>
        <p:spPr/>
        <p:txBody>
          <a:bodyPr/>
          <a:lstStyle/>
          <a:p>
            <a:r>
              <a:rPr lang="ru-RU" dirty="0"/>
              <a:t>Запускается автоматически при создании, нет возможности явно запустить </a:t>
            </a:r>
            <a:r>
              <a:rPr lang="en-US" dirty="0"/>
              <a:t>Future.</a:t>
            </a:r>
            <a:endParaRPr lang="ru-RU" dirty="0"/>
          </a:p>
          <a:p>
            <a:endParaRPr lang="ru-RU" dirty="0"/>
          </a:p>
          <a:p>
            <a:r>
              <a:rPr lang="ru-RU" dirty="0"/>
              <a:t>Не поддерживает возможность отмены вычислений.</a:t>
            </a:r>
          </a:p>
          <a:p>
            <a:endParaRPr lang="ru-RU" dirty="0"/>
          </a:p>
          <a:p>
            <a:r>
              <a:rPr lang="ru-RU" dirty="0"/>
              <a:t>Обязательно требует </a:t>
            </a:r>
            <a:r>
              <a:rPr lang="en-US" dirty="0" err="1"/>
              <a:t>ExecutionContext</a:t>
            </a:r>
            <a:r>
              <a:rPr lang="en-US" dirty="0"/>
              <a:t> </a:t>
            </a:r>
            <a:r>
              <a:rPr lang="ru-RU" dirty="0"/>
              <a:t>почти для всех операций.</a:t>
            </a:r>
          </a:p>
          <a:p>
            <a:endParaRPr lang="ru-RU" dirty="0"/>
          </a:p>
        </p:txBody>
      </p:sp>
    </p:spTree>
    <p:extLst>
      <p:ext uri="{BB962C8B-B14F-4D97-AF65-F5344CB8AC3E}">
        <p14:creationId xmlns:p14="http://schemas.microsoft.com/office/powerpoint/2010/main" val="237961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31235</TotalTime>
  <Words>1290</Words>
  <Application>Microsoft Macintosh PowerPoint</Application>
  <PresentationFormat>Широкоэкранный</PresentationFormat>
  <Paragraphs>233</Paragraphs>
  <Slides>61</Slides>
  <Notes>2</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61</vt:i4>
      </vt:variant>
    </vt:vector>
  </HeadingPairs>
  <TitlesOfParts>
    <vt:vector size="65" baseType="lpstr">
      <vt:lpstr>Arial</vt:lpstr>
      <vt:lpstr>Calibri</vt:lpstr>
      <vt:lpstr>Helvetica Neue</vt:lpstr>
      <vt:lpstr>Тема Office</vt:lpstr>
      <vt:lpstr>Презентация PowerPoint</vt:lpstr>
      <vt:lpstr>План курса ФИЛП 2024</vt:lpstr>
      <vt:lpstr>В предыдущих сериях</vt:lpstr>
      <vt:lpstr>Обсудили что такое конкурентность и параллелизм.</vt:lpstr>
      <vt:lpstr>Обсудили многопоточность.</vt:lpstr>
      <vt:lpstr>Обсудили асинхронность.</vt:lpstr>
      <vt:lpstr>Обсудили асинхронную композицию, Callbacks и Futures</vt:lpstr>
      <vt:lpstr>Future. Помните была такая?</vt:lpstr>
      <vt:lpstr>А помните какие у нее были недостатки?</vt:lpstr>
      <vt:lpstr>КРЧ: Future – не очень функционально!</vt:lpstr>
      <vt:lpstr>Пришло время оставить Future в прошлом.</vt:lpstr>
      <vt:lpstr>Презентация PowerPoint</vt:lpstr>
      <vt:lpstr>I. Язык  описания  вычислений</vt:lpstr>
      <vt:lpstr>Язык описания вычислений IO – язык внутри языка.</vt:lpstr>
      <vt:lpstr>IO[A]</vt:lpstr>
      <vt:lpstr>Запуск IO вычислений.</vt:lpstr>
      <vt:lpstr>Создание IO[A]</vt:lpstr>
      <vt:lpstr>Как думаете, это чистая функция?</vt:lpstr>
      <vt:lpstr>Есть вопросы по IO языку?</vt:lpstr>
      <vt:lpstr>Трансформация результата IO[A]</vt:lpstr>
      <vt:lpstr>Абстрагируемся!</vt:lpstr>
      <vt:lpstr>Презентация PowerPoint</vt:lpstr>
      <vt:lpstr>Помните композицию вычислений?</vt:lpstr>
      <vt:lpstr>Ее можно описать с помощью IO! </vt:lpstr>
      <vt:lpstr>Узнали?</vt:lpstr>
      <vt:lpstr>Презентация PowerPoint</vt:lpstr>
      <vt:lpstr>Вычисление IO[A] может также завершиться ошибкой. IO язык позволяет:</vt:lpstr>
      <vt:lpstr>IV. Файберы, parallel.</vt:lpstr>
      <vt:lpstr>Fibers</vt:lpstr>
      <vt:lpstr>В какой момент создаются файберы?</vt:lpstr>
      <vt:lpstr>Чем занят файбер?</vt:lpstr>
      <vt:lpstr>Метод IO.start. Файбер спавнит другие</vt:lpstr>
      <vt:lpstr>Метод IO.join. Файбер ждет результаты других</vt:lpstr>
      <vt:lpstr>Параллельные комбинаторы</vt:lpstr>
      <vt:lpstr>V. Рекурсия, трамполининг и stack-safety</vt:lpstr>
      <vt:lpstr>Хвостовая рекурсия на IO не нужна. Есть трамполининг.</vt:lpstr>
      <vt:lpstr>Не-хвостовая рекурсия.</vt:lpstr>
      <vt:lpstr>IO бесконечной вложенностью</vt:lpstr>
      <vt:lpstr>VI. Асинхронные вычисления</vt:lpstr>
      <vt:lpstr>Что происходит с файбером, когда вызывается метод join? Или когда вызывается метод sleep?</vt:lpstr>
      <vt:lpstr>Немного про блокировку</vt:lpstr>
      <vt:lpstr>Есть вопросы по файберам?</vt:lpstr>
      <vt:lpstr>Метод async</vt:lpstr>
      <vt:lpstr>VII. Отмена вычислений</vt:lpstr>
      <vt:lpstr>VIII. Базовые структуры</vt:lpstr>
      <vt:lpstr>Semaphore</vt:lpstr>
      <vt:lpstr>Deferred – аналог Promise, только для IO</vt:lpstr>
      <vt:lpstr>Ref - обертка над AtomicRef</vt:lpstr>
      <vt:lpstr>Resource – описывает ресурс с автоматическим закрытием</vt:lpstr>
      <vt:lpstr>IX. Тайпклассы. Кошачий зоопарк </vt:lpstr>
      <vt:lpstr>Базовые</vt:lpstr>
      <vt:lpstr>Презентация PowerPoint</vt:lpstr>
      <vt:lpstr>MonadError[F[_]]. Базовый тайпкласс</vt:lpstr>
      <vt:lpstr>MonadCancel[F[_]]. Работа с ресурсами</vt:lpstr>
      <vt:lpstr>Unique[F[_]]. Генерация уникальных токенов</vt:lpstr>
      <vt:lpstr>Spawn[F[_]]. Файберы</vt:lpstr>
      <vt:lpstr>Concurrent[F[_]]. Ref + Deferred</vt:lpstr>
      <vt:lpstr>Clock[F[_]]. Время</vt:lpstr>
      <vt:lpstr>Temporal[F[_]]. Метод sleep</vt:lpstr>
      <vt:lpstr>Sync[F[_]]. Метод delay</vt:lpstr>
      <vt:lpstr>Async[F[_]]. Самый мощный тайпкласс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Microsoft Office User</dc:creator>
  <cp:lastModifiedBy>Microsoft Office User</cp:lastModifiedBy>
  <cp:revision>38</cp:revision>
  <dcterms:created xsi:type="dcterms:W3CDTF">2024-03-04T15:37:25Z</dcterms:created>
  <dcterms:modified xsi:type="dcterms:W3CDTF">2024-04-18T08:48:17Z</dcterms:modified>
</cp:coreProperties>
</file>